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78" r:id="rId3"/>
    <p:sldId id="294" r:id="rId4"/>
    <p:sldId id="279" r:id="rId5"/>
    <p:sldId id="280" r:id="rId6"/>
    <p:sldId id="295" r:id="rId7"/>
    <p:sldId id="257" r:id="rId8"/>
    <p:sldId id="303" r:id="rId9"/>
    <p:sldId id="306" r:id="rId10"/>
    <p:sldId id="302" r:id="rId11"/>
    <p:sldId id="296" r:id="rId12"/>
    <p:sldId id="307" r:id="rId13"/>
    <p:sldId id="308" r:id="rId14"/>
    <p:sldId id="262" r:id="rId15"/>
    <p:sldId id="267" r:id="rId16"/>
    <p:sldId id="298" r:id="rId17"/>
    <p:sldId id="282" r:id="rId18"/>
    <p:sldId id="290" r:id="rId19"/>
    <p:sldId id="289" r:id="rId20"/>
    <p:sldId id="283" r:id="rId21"/>
    <p:sldId id="284" r:id="rId22"/>
    <p:sldId id="305" r:id="rId23"/>
    <p:sldId id="304" r:id="rId24"/>
    <p:sldId id="271" r:id="rId25"/>
    <p:sldId id="285" r:id="rId26"/>
    <p:sldId id="272" r:id="rId27"/>
    <p:sldId id="273" r:id="rId28"/>
    <p:sldId id="274" r:id="rId29"/>
    <p:sldId id="275" r:id="rId30"/>
    <p:sldId id="276" r:id="rId31"/>
    <p:sldId id="277" r:id="rId32"/>
    <p:sldId id="299" r:id="rId33"/>
    <p:sldId id="300" r:id="rId34"/>
    <p:sldId id="292"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80" autoAdjust="0"/>
  </p:normalViewPr>
  <p:slideViewPr>
    <p:cSldViewPr>
      <p:cViewPr>
        <p:scale>
          <a:sx n="70" d="100"/>
          <a:sy n="70" d="100"/>
        </p:scale>
        <p:origin x="-1152"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98AA6C-161B-4A73-A8F7-711F19403CFD}" type="datetimeFigureOut">
              <a:rPr lang="en-US" smtClean="0"/>
              <a:pPr/>
              <a:t>9/25/2023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3D5AB0-5F39-4249-94F9-8762DA4AE3D2}" type="slidenum">
              <a:rPr lang="en-US" smtClean="0"/>
              <a:pPr/>
              <a:t>‹#›</a:t>
            </a:fld>
            <a:endParaRPr lang="en-US"/>
          </a:p>
        </p:txBody>
      </p:sp>
    </p:spTree>
    <p:extLst>
      <p:ext uri="{BB962C8B-B14F-4D97-AF65-F5344CB8AC3E}">
        <p14:creationId xmlns:p14="http://schemas.microsoft.com/office/powerpoint/2010/main" val="1326094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3D5AB0-5F39-4249-94F9-8762DA4AE3D2}"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8C92149-366E-4EC7-B595-7CB3B296A43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C92149-366E-4EC7-B595-7CB3B296A43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C92149-366E-4EC7-B595-7CB3B296A43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C92149-366E-4EC7-B595-7CB3B296A43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C92149-366E-4EC7-B595-7CB3B296A43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8C92149-366E-4EC7-B595-7CB3B296A43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8C92149-366E-4EC7-B595-7CB3B296A439}" type="datetimeFigureOut">
              <a:rPr lang="en-US" smtClean="0"/>
              <a:pPr/>
              <a:t>9/25/2023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8C92149-366E-4EC7-B595-7CB3B296A439}" type="datetimeFigureOut">
              <a:rPr lang="en-US" smtClean="0"/>
              <a:pPr/>
              <a:t>9/25/2023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C92149-366E-4EC7-B595-7CB3B296A439}" type="datetimeFigureOut">
              <a:rPr lang="en-US" smtClean="0"/>
              <a:pPr/>
              <a:t>9/25/2023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C92149-366E-4EC7-B595-7CB3B296A43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C92149-366E-4EC7-B595-7CB3B296A43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DCE88D-2F0E-4D7D-8112-D001932E50D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C92149-366E-4EC7-B595-7CB3B296A439}" type="datetimeFigureOut">
              <a:rPr lang="en-US" smtClean="0"/>
              <a:pPr/>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DCE88D-2F0E-4D7D-8112-D001932E50D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thuvienphapluat.vn/van-ban/van-hoa-xa-hoi/quyet-dinh-629-qd-ttg-phe-duyet-chien-luoc-phat-trien-gia-dinh-viet-nam-139908.asp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07FC95B2-DE07-1D12-EA8F-BB5D2247C9DF}"/>
              </a:ext>
            </a:extLst>
          </p:cNvPr>
          <p:cNvPicPr>
            <a:picLocks noChangeAspect="1"/>
          </p:cNvPicPr>
          <p:nvPr/>
        </p:nvPicPr>
        <p:blipFill>
          <a:blip r:embed="rId3"/>
          <a:stretch>
            <a:fillRect/>
          </a:stretch>
        </p:blipFill>
        <p:spPr>
          <a:xfrm>
            <a:off x="-76200" y="0"/>
            <a:ext cx="9220200" cy="6858000"/>
          </a:xfrm>
          <a:prstGeom prst="rect">
            <a:avLst/>
          </a:prstGeom>
        </p:spPr>
      </p:pic>
      <p:sp>
        <p:nvSpPr>
          <p:cNvPr id="6" name="Title 1"/>
          <p:cNvSpPr txBox="1">
            <a:spLocks/>
          </p:cNvSpPr>
          <p:nvPr/>
        </p:nvSpPr>
        <p:spPr>
          <a:xfrm>
            <a:off x="609600" y="914400"/>
            <a:ext cx="7772400" cy="3962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err="1">
                <a:solidFill>
                  <a:srgbClr val="FF0000"/>
                </a:solidFill>
                <a:latin typeface="Times New Roman" pitchFamily="18" charset="0"/>
                <a:cs typeface="Times New Roman" pitchFamily="18" charset="0"/>
              </a:rPr>
              <a:t>LUẬT</a:t>
            </a:r>
            <a:r>
              <a:rPr lang="en-US" sz="2800" b="1" dirty="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SỐ</a:t>
            </a:r>
            <a:r>
              <a:rPr lang="en-US" sz="2800" b="1" dirty="0" smtClean="0">
                <a:solidFill>
                  <a:srgbClr val="FF0000"/>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13/2022/</a:t>
            </a:r>
            <a:r>
              <a:rPr lang="en-US" sz="2800" b="1" dirty="0" err="1">
                <a:solidFill>
                  <a:srgbClr val="FF0000"/>
                </a:solidFill>
                <a:latin typeface="Times New Roman" pitchFamily="18" charset="0"/>
                <a:cs typeface="Times New Roman" pitchFamily="18" charset="0"/>
              </a:rPr>
              <a:t>QH15</a:t>
            </a:r>
            <a:r>
              <a:rPr lang="en-US" sz="2800" b="1" dirty="0">
                <a:solidFill>
                  <a:srgbClr val="FF0000"/>
                </a:solidFill>
                <a:latin typeface="Times New Roman" pitchFamily="18" charset="0"/>
                <a:cs typeface="Times New Roman" pitchFamily="18" charset="0"/>
              </a:rPr>
              <a:t/>
            </a:r>
            <a:br>
              <a:rPr lang="en-US" sz="2800" b="1" dirty="0">
                <a:solidFill>
                  <a:srgbClr val="FF0000"/>
                </a:solidFill>
                <a:latin typeface="Times New Roman" pitchFamily="18" charset="0"/>
                <a:cs typeface="Times New Roman" pitchFamily="18" charset="0"/>
              </a:rPr>
            </a:b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b="1" dirty="0" err="1">
                <a:solidFill>
                  <a:srgbClr val="FF0000"/>
                </a:solidFill>
                <a:latin typeface="Times New Roman" pitchFamily="18" charset="0"/>
                <a:cs typeface="Times New Roman" pitchFamily="18" charset="0"/>
              </a:rPr>
              <a:t>LUẬT</a:t>
            </a:r>
            <a:r>
              <a:rPr lang="en-US" sz="2800" b="1" dirty="0">
                <a:solidFill>
                  <a:srgbClr val="FF0000"/>
                </a:solidFill>
                <a:latin typeface="Times New Roman" pitchFamily="18" charset="0"/>
                <a:cs typeface="Times New Roman" pitchFamily="18" charset="0"/>
              </a:rPr>
              <a:t/>
            </a:r>
            <a:br>
              <a:rPr lang="en-US" sz="2800" b="1" dirty="0">
                <a:solidFill>
                  <a:srgbClr val="FF0000"/>
                </a:solidFill>
                <a:latin typeface="Times New Roman" pitchFamily="18" charset="0"/>
                <a:cs typeface="Times New Roman" pitchFamily="18" charset="0"/>
              </a:rPr>
            </a:b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PHÒNG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CHỐNG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BẠO</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LỰC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GIA</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ĐÌNH</a:t>
            </a:r>
            <a:r>
              <a:rPr lang="en-US" sz="2800" b="1" dirty="0">
                <a:solidFill>
                  <a:srgbClr val="FF0000"/>
                </a:solidFill>
                <a:latin typeface="Times New Roman" pitchFamily="18" charset="0"/>
                <a:cs typeface="Times New Roman" pitchFamily="18" charset="0"/>
              </a:rPr>
              <a:t/>
            </a:r>
            <a:br>
              <a:rPr lang="en-US" sz="2800" b="1" dirty="0">
                <a:solidFill>
                  <a:srgbClr val="FF0000"/>
                </a:solidFill>
                <a:latin typeface="Times New Roman" pitchFamily="18" charset="0"/>
                <a:cs typeface="Times New Roman" pitchFamily="18" charset="0"/>
              </a:rPr>
            </a:br>
            <a:r>
              <a:rPr lang="en-US" sz="2000" b="1" i="1" dirty="0" smtClean="0">
                <a:solidFill>
                  <a:srgbClr val="FF0000"/>
                </a:solidFill>
                <a:latin typeface="Times New Roman" pitchFamily="18" charset="0"/>
                <a:cs typeface="Times New Roman" pitchFamily="18" charset="0"/>
              </a:rPr>
              <a:t>(</a:t>
            </a:r>
            <a:r>
              <a:rPr lang="en-US" sz="2000" b="1" i="1" dirty="0" err="1" smtClean="0">
                <a:solidFill>
                  <a:srgbClr val="FF0000"/>
                </a:solidFill>
                <a:latin typeface="Times New Roman" pitchFamily="18" charset="0"/>
                <a:cs typeface="Times New Roman" pitchFamily="18" charset="0"/>
              </a:rPr>
              <a:t>Có</a:t>
            </a:r>
            <a:r>
              <a:rPr lang="en-US" sz="2000" b="1" i="1" dirty="0" smtClean="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hiệu</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lực</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từ</a:t>
            </a:r>
            <a:r>
              <a:rPr lang="en-US" sz="2000" b="1" i="1" dirty="0">
                <a:solidFill>
                  <a:srgbClr val="FF0000"/>
                </a:solidFill>
                <a:latin typeface="Times New Roman" pitchFamily="18" charset="0"/>
                <a:cs typeface="Times New Roman" pitchFamily="18" charset="0"/>
              </a:rPr>
              <a:t> </a:t>
            </a:r>
            <a:r>
              <a:rPr lang="en-US" sz="2000" b="1" i="1" dirty="0" smtClean="0">
                <a:solidFill>
                  <a:srgbClr val="FF0000"/>
                </a:solidFill>
                <a:latin typeface="Times New Roman" pitchFamily="18" charset="0"/>
                <a:cs typeface="Times New Roman" pitchFamily="18" charset="0"/>
              </a:rPr>
              <a:t>01/7/2023)</a:t>
            </a:r>
            <a:endParaRPr lang="en-US" sz="2000" b="1" i="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2362200"/>
          </a:xfrm>
        </p:spPr>
        <p:txBody>
          <a:bodyPr>
            <a:noAutofit/>
          </a:bodyPr>
          <a:lstStyle/>
          <a:p>
            <a:pPr algn="just">
              <a:lnSpc>
                <a:spcPts val="2160"/>
              </a:lnSpc>
              <a:spcBef>
                <a:spcPts val="600"/>
              </a:spcBef>
              <a:spcAft>
                <a:spcPts val="600"/>
              </a:spcAft>
            </a:pPr>
            <a:r>
              <a:rPr lang="en-US" sz="1800" b="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Chương</a:t>
            </a:r>
            <a:r>
              <a:rPr lang="en-GB" sz="1800" b="1" i="1" dirty="0" smtClean="0">
                <a:solidFill>
                  <a:srgbClr val="FF0000"/>
                </a:solidFill>
                <a:latin typeface="Times New Roman" pitchFamily="18" charset="0"/>
                <a:cs typeface="Times New Roman" pitchFamily="18" charset="0"/>
              </a:rPr>
              <a:t> I (</a:t>
            </a:r>
            <a:r>
              <a:rPr lang="en-GB" sz="1800" b="1" i="1" dirty="0" err="1" smtClean="0">
                <a:solidFill>
                  <a:srgbClr val="FF0000"/>
                </a:solidFill>
                <a:latin typeface="Times New Roman" pitchFamily="18" charset="0"/>
                <a:cs typeface="Times New Roman" pitchFamily="18" charset="0"/>
              </a:rPr>
              <a:t>Những</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quy</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định</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chung</a:t>
            </a:r>
            <a:r>
              <a:rPr lang="en-GB" sz="1800" b="1" i="1" dirty="0" smtClean="0">
                <a:solidFill>
                  <a:srgbClr val="FF0000"/>
                </a:solidFill>
                <a:latin typeface="Times New Roman" pitchFamily="18" charset="0"/>
                <a:cs typeface="Times New Roman" pitchFamily="18" charset="0"/>
              </a:rPr>
              <a:t>):</a:t>
            </a:r>
            <a:r>
              <a:rPr lang="en-GB" sz="1800"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Chương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này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định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phạm</a:t>
            </a:r>
            <a:r>
              <a:rPr lang="en-GB" sz="1800" dirty="0" smtClean="0">
                <a:latin typeface="Times New Roman" pitchFamily="18" charset="0"/>
                <a:cs typeface="Times New Roman" pitchFamily="18" charset="0"/>
              </a:rPr>
              <a:t> vi </a:t>
            </a:r>
            <a:r>
              <a:rPr lang="en-GB" sz="1800" dirty="0" err="1" smtClean="0">
                <a:latin typeface="Times New Roman" pitchFamily="18" charset="0"/>
                <a:cs typeface="Times New Roman" pitchFamily="18" charset="0"/>
              </a:rPr>
              <a:t>điều</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chỉnh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giải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thích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từ</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ngữ</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latin typeface="Times New Roman" pitchFamily="18" charset="0"/>
                <a:cs typeface="Times New Roman" pitchFamily="18" charset="0"/>
              </a:rPr>
              <a:t> vi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nguyên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tắc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các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latin typeface="Times New Roman" pitchFamily="18" charset="0"/>
                <a:cs typeface="Times New Roman" pitchFamily="18" charset="0"/>
              </a:rPr>
              <a:t> vi </a:t>
            </a:r>
            <a:r>
              <a:rPr lang="en-GB" sz="1800" dirty="0" err="1" smtClean="0">
                <a:latin typeface="Times New Roman" pitchFamily="18" charset="0"/>
                <a:cs typeface="Times New Roman" pitchFamily="18" charset="0"/>
              </a:rPr>
              <a:t>bị</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nghiêm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cấm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trong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chính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sách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Nhà</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nước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động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quốc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hợp</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tác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quốc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tế</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quyền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và</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trách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nhiệm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người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bị</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trách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nhiệm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người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có</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latin typeface="Times New Roman" pitchFamily="18" charset="0"/>
                <a:cs typeface="Times New Roman" pitchFamily="18" charset="0"/>
              </a:rPr>
              <a:t> vi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trách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nhiệm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thành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viên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đình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trong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quyền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và</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trách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nhiệm</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cá</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nhân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trong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pic>
        <p:nvPicPr>
          <p:cNvPr id="4" name="Content Placeholder 3" descr="z4707316253249_289d0aa64a02a5657c2619b168d740a5.jpg"/>
          <p:cNvPicPr>
            <a:picLocks noGrp="1" noChangeAspect="1"/>
          </p:cNvPicPr>
          <p:nvPr>
            <p:ph idx="1"/>
          </p:nvPr>
        </p:nvPicPr>
        <p:blipFill>
          <a:blip r:embed="rId2"/>
          <a:stretch>
            <a:fillRect/>
          </a:stretch>
        </p:blipFill>
        <p:spPr>
          <a:xfrm>
            <a:off x="533400" y="2743200"/>
            <a:ext cx="7924800" cy="3124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848600" cy="1935162"/>
          </a:xfrm>
        </p:spPr>
        <p:txBody>
          <a:bodyPr>
            <a:noAutofit/>
          </a:bodyPr>
          <a:lstStyle/>
          <a:p>
            <a:pPr indent="432000" algn="just">
              <a:spcBef>
                <a:spcPts val="600"/>
              </a:spcBef>
              <a:spcAft>
                <a:spcPts val="600"/>
              </a:spcAft>
            </a:pPr>
            <a:r>
              <a:rPr lang="en-US" sz="1800" b="1" dirty="0" smtClean="0">
                <a:solidFill>
                  <a:srgbClr val="FF0000"/>
                </a:solidFill>
                <a:latin typeface="Times New Roman" pitchFamily="18" charset="0"/>
                <a:ea typeface="PMingLiU-ExtB" pitchFamily="18" charset="-120"/>
                <a:cs typeface="Times New Roman" pitchFamily="18" charset="0"/>
              </a:rPr>
              <a:t>  </a:t>
            </a:r>
            <a:br>
              <a:rPr lang="en-US" sz="1800" b="1" dirty="0" smtClean="0">
                <a:solidFill>
                  <a:srgbClr val="FF0000"/>
                </a:solidFill>
                <a:latin typeface="Times New Roman" pitchFamily="18" charset="0"/>
                <a:ea typeface="PMingLiU-ExtB" pitchFamily="18" charset="-120"/>
                <a:cs typeface="Times New Roman" pitchFamily="18" charset="0"/>
              </a:rPr>
            </a:br>
            <a:r>
              <a:rPr lang="en-GB" sz="1800" b="1" i="1" dirty="0" err="1" smtClean="0">
                <a:solidFill>
                  <a:srgbClr val="FF0000"/>
                </a:solidFill>
                <a:latin typeface="Times New Roman" pitchFamily="18" charset="0"/>
                <a:cs typeface="Times New Roman" pitchFamily="18" charset="0"/>
              </a:rPr>
              <a:t>Chương</a:t>
            </a:r>
            <a:r>
              <a:rPr lang="en-GB" sz="1800" b="1" i="1" dirty="0" smtClean="0">
                <a:solidFill>
                  <a:srgbClr val="FF0000"/>
                </a:solidFill>
                <a:latin typeface="Times New Roman" pitchFamily="18" charset="0"/>
                <a:cs typeface="Times New Roman" pitchFamily="18" charset="0"/>
              </a:rPr>
              <a:t> II (</a:t>
            </a:r>
            <a:r>
              <a:rPr lang="en-GB" sz="1800" b="1" i="1" dirty="0" err="1" smtClean="0">
                <a:solidFill>
                  <a:srgbClr val="FF0000"/>
                </a:solidFill>
                <a:latin typeface="Times New Roman" pitchFamily="18" charset="0"/>
                <a:cs typeface="Times New Roman" pitchFamily="18" charset="0"/>
              </a:rPr>
              <a:t>Phòng</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ngừa</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BLGĐ</a:t>
            </a:r>
            <a:r>
              <a:rPr lang="en-GB" sz="1800" b="1" i="1"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Chương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này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định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mục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đích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yêu</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cầu</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trong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tin, </a:t>
            </a:r>
            <a:r>
              <a:rPr lang="en-GB" sz="1800" dirty="0" err="1" smtClean="0">
                <a:latin typeface="Times New Roman" pitchFamily="18" charset="0"/>
                <a:cs typeface="Times New Roman" pitchFamily="18" charset="0"/>
              </a:rPr>
              <a:t>truyền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giáo</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dục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nội</a:t>
            </a:r>
            <a:r>
              <a:rPr lang="en-GB" sz="1800" dirty="0" smtClean="0">
                <a:latin typeface="Times New Roman" pitchFamily="18" charset="0"/>
                <a:cs typeface="Times New Roman" pitchFamily="18" charset="0"/>
              </a:rPr>
              <a:t> dung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tin, </a:t>
            </a:r>
            <a:r>
              <a:rPr lang="en-GB" sz="1800" dirty="0" err="1" smtClean="0">
                <a:latin typeface="Times New Roman" pitchFamily="18" charset="0"/>
                <a:cs typeface="Times New Roman" pitchFamily="18" charset="0"/>
              </a:rPr>
              <a:t>truyền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giáo</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dục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hình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thức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tin, </a:t>
            </a:r>
            <a:r>
              <a:rPr lang="en-GB" sz="1800" dirty="0" err="1" smtClean="0">
                <a:latin typeface="Times New Roman" pitchFamily="18" charset="0"/>
                <a:cs typeface="Times New Roman" pitchFamily="18" charset="0"/>
              </a:rPr>
              <a:t>truyền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thông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giáo</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dục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tư</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vấn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hòa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giải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trong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chủ</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thể</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tiến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hòa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giải</a:t>
            </a:r>
            <a:r>
              <a:rPr lang="en-GB" sz="1800" dirty="0" smtClean="0">
                <a:latin typeface="Times New Roman" pitchFamily="18" charset="0"/>
                <a:cs typeface="Times New Roman" pitchFamily="18" charset="0"/>
              </a:rPr>
              <a:t>.</a:t>
            </a:r>
            <a:endParaRPr lang="en-US" sz="1800" dirty="0"/>
          </a:p>
        </p:txBody>
      </p:sp>
      <p:pic>
        <p:nvPicPr>
          <p:cNvPr id="6" name="Content Placeholder 5" descr="z4716710251503_0020efbdce544db467e27f47e5fb9372.jpg"/>
          <p:cNvPicPr>
            <a:picLocks noGrp="1" noChangeAspect="1"/>
          </p:cNvPicPr>
          <p:nvPr>
            <p:ph idx="1"/>
          </p:nvPr>
        </p:nvPicPr>
        <p:blipFill>
          <a:blip r:embed="rId2"/>
          <a:stretch>
            <a:fillRect/>
          </a:stretch>
        </p:blipFill>
        <p:spPr>
          <a:xfrm>
            <a:off x="838201" y="2438400"/>
            <a:ext cx="7620000" cy="368776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1"/>
            <a:ext cx="8229600" cy="5105400"/>
          </a:xfrm>
        </p:spPr>
        <p:txBody>
          <a:bodyPr>
            <a:normAutofit fontScale="55000" lnSpcReduction="20000"/>
          </a:bodyPr>
          <a:lstStyle/>
          <a:p>
            <a:pPr marL="0" indent="432000" algn="just">
              <a:lnSpc>
                <a:spcPts val="2400"/>
              </a:lnSpc>
              <a:spcBef>
                <a:spcPts val="600"/>
              </a:spcBef>
              <a:spcAft>
                <a:spcPts val="600"/>
              </a:spcAft>
              <a:buNone/>
            </a:pPr>
            <a:r>
              <a:rPr lang="en-GB" b="1" i="1" dirty="0" err="1" smtClean="0">
                <a:solidFill>
                  <a:srgbClr val="FF0000"/>
                </a:solidFill>
                <a:latin typeface="Times New Roman" pitchFamily="18" charset="0"/>
                <a:cs typeface="Times New Roman" pitchFamily="18" charset="0"/>
              </a:rPr>
              <a:t>Chương</a:t>
            </a:r>
            <a:r>
              <a:rPr lang="en-GB" b="1" i="1" dirty="0" smtClean="0">
                <a:solidFill>
                  <a:srgbClr val="FF0000"/>
                </a:solidFill>
                <a:latin typeface="Times New Roman" pitchFamily="18" charset="0"/>
                <a:cs typeface="Times New Roman" pitchFamily="18" charset="0"/>
              </a:rPr>
              <a:t> III (</a:t>
            </a:r>
            <a:r>
              <a:rPr lang="en-GB" b="1" i="1" dirty="0" err="1" smtClean="0">
                <a:solidFill>
                  <a:srgbClr val="FF0000"/>
                </a:solidFill>
                <a:latin typeface="Times New Roman" pitchFamily="18" charset="0"/>
                <a:cs typeface="Times New Roman" pitchFamily="18" charset="0"/>
              </a:rPr>
              <a:t>Bảo</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vệ</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hỗ</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trợ</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xử</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lý</a:t>
            </a:r>
            <a:r>
              <a:rPr lang="en-GB" b="1" i="1" dirty="0" smtClean="0">
                <a:solidFill>
                  <a:srgbClr val="FF0000"/>
                </a:solidFill>
                <a:latin typeface="Times New Roman" pitchFamily="18" charset="0"/>
                <a:cs typeface="Times New Roman" pitchFamily="18" charset="0"/>
              </a:rPr>
              <a:t> vi </a:t>
            </a:r>
            <a:r>
              <a:rPr lang="en-GB" b="1" i="1" dirty="0" err="1" smtClean="0">
                <a:solidFill>
                  <a:srgbClr val="FF0000"/>
                </a:solidFill>
                <a:latin typeface="Times New Roman" pitchFamily="18" charset="0"/>
                <a:cs typeface="Times New Roman" pitchFamily="18" charset="0"/>
              </a:rPr>
              <a:t>phạm</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trong</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phòng</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chống</a:t>
            </a:r>
            <a:r>
              <a:rPr lang="en-GB" b="1" i="1" dirty="0" smtClean="0">
                <a:solidFill>
                  <a:srgbClr val="FF0000"/>
                </a:solidFill>
                <a:latin typeface="Times New Roman" pitchFamily="18" charset="0"/>
                <a:cs typeface="Times New Roman" pitchFamily="18" charset="0"/>
              </a:rPr>
              <a:t> </a:t>
            </a:r>
            <a:r>
              <a:rPr lang="en-GB" b="1" i="1" dirty="0" err="1" smtClean="0">
                <a:solidFill>
                  <a:srgbClr val="FF0000"/>
                </a:solidFill>
                <a:latin typeface="Times New Roman" pitchFamily="18" charset="0"/>
                <a:cs typeface="Times New Roman" pitchFamily="18" charset="0"/>
              </a:rPr>
              <a:t>BLGĐ</a:t>
            </a:r>
            <a:r>
              <a:rPr lang="en-GB" b="1" dirty="0" smtClean="0">
                <a:solidFill>
                  <a:srgbClr val="FF0000"/>
                </a:solidFill>
                <a:latin typeface="Times New Roman" pitchFamily="18" charset="0"/>
                <a:cs typeface="Times New Roman" pitchFamily="18" charset="0"/>
              </a:rPr>
              <a:t>):</a:t>
            </a:r>
            <a:r>
              <a:rPr lang="en-GB" dirty="0" smtClean="0">
                <a:solidFill>
                  <a:srgbClr val="FF0000"/>
                </a:solidFill>
                <a:latin typeface="Times New Roman" pitchFamily="18" charset="0"/>
                <a:cs typeface="Times New Roman" pitchFamily="18" charset="0"/>
              </a:rPr>
              <a:t> </a:t>
            </a:r>
            <a:r>
              <a:rPr lang="en-GB" dirty="0" err="1" smtClean="0">
                <a:latin typeface="Times New Roman" pitchFamily="18" charset="0"/>
                <a:cs typeface="Times New Roman" pitchFamily="18" charset="0"/>
              </a:rPr>
              <a:t>Chương</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này</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quy</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định</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về</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báo</a:t>
            </a:r>
            <a:r>
              <a:rPr lang="en-GB" dirty="0" smtClean="0">
                <a:latin typeface="Times New Roman" pitchFamily="18" charset="0"/>
                <a:cs typeface="Times New Roman" pitchFamily="18" charset="0"/>
              </a:rPr>
              <a:t> tin, </a:t>
            </a:r>
            <a:r>
              <a:rPr lang="en-GB" dirty="0" err="1" smtClean="0">
                <a:latin typeface="Times New Roman" pitchFamily="18" charset="0"/>
                <a:cs typeface="Times New Roman" pitchFamily="18" charset="0"/>
              </a:rPr>
              <a:t>tố</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giác</a:t>
            </a:r>
            <a:r>
              <a:rPr lang="en-GB"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về </a:t>
            </a:r>
            <a:r>
              <a:rPr lang="en-GB" dirty="0" err="1" smtClean="0">
                <a:latin typeface="Times New Roman" pitchFamily="18" charset="0"/>
                <a:cs typeface="Times New Roman" pitchFamily="18" charset="0"/>
              </a:rPr>
              <a:t>hành</a:t>
            </a:r>
            <a:r>
              <a:rPr lang="en-GB" dirty="0" smtClean="0">
                <a:latin typeface="Times New Roman" pitchFamily="18" charset="0"/>
                <a:cs typeface="Times New Roman" pitchFamily="18" charset="0"/>
              </a:rPr>
              <a:t> vi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x</a:t>
            </a:r>
            <a:r>
              <a:rPr lang="vi-VN" dirty="0" smtClean="0">
                <a:latin typeface="Times New Roman" pitchFamily="18" charset="0"/>
                <a:cs typeface="Times New Roman" pitchFamily="18" charset="0"/>
              </a:rPr>
              <a:t>ử lý tin báo, tố giác </a:t>
            </a:r>
            <a:r>
              <a:rPr lang="x-none" smtClean="0">
                <a:latin typeface="Times New Roman" pitchFamily="18" charset="0"/>
                <a:cs typeface="Times New Roman" pitchFamily="18" charset="0"/>
              </a:rPr>
              <a:t>về hành vi 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s</a:t>
            </a:r>
            <a:r>
              <a:rPr lang="vi-VN" dirty="0" smtClean="0">
                <a:latin typeface="Times New Roman" pitchFamily="18" charset="0"/>
                <a:cs typeface="Times New Roman" pitchFamily="18" charset="0"/>
              </a:rPr>
              <a:t>ử dụng âm thanh, hình ảnh về </a:t>
            </a:r>
            <a:r>
              <a:rPr lang="en-GB" dirty="0" err="1" smtClean="0">
                <a:latin typeface="Times New Roman" pitchFamily="18" charset="0"/>
                <a:cs typeface="Times New Roman" pitchFamily="18" charset="0"/>
              </a:rPr>
              <a:t>hành</a:t>
            </a:r>
            <a:r>
              <a:rPr lang="en-GB" dirty="0" smtClean="0">
                <a:latin typeface="Times New Roman" pitchFamily="18" charset="0"/>
                <a:cs typeface="Times New Roman" pitchFamily="18" charset="0"/>
              </a:rPr>
              <a:t> vi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b</a:t>
            </a:r>
            <a:r>
              <a:rPr lang="vi-VN" dirty="0" smtClean="0">
                <a:latin typeface="Times New Roman" pitchFamily="18" charset="0"/>
                <a:cs typeface="Times New Roman" pitchFamily="18" charset="0"/>
              </a:rPr>
              <a:t>iện pháp ngăn chặn hành vi </a:t>
            </a:r>
            <a:r>
              <a:rPr lang="x-none" smtClean="0">
                <a:latin typeface="Times New Roman" pitchFamily="18" charset="0"/>
                <a:cs typeface="Times New Roman" pitchFamily="18" charset="0"/>
              </a:rPr>
              <a:t>BLGĐ</a:t>
            </a:r>
            <a:r>
              <a:rPr lang="vi-VN" dirty="0" smtClean="0">
                <a:latin typeface="Times New Roman" pitchFamily="18" charset="0"/>
                <a:cs typeface="Times New Roman" pitchFamily="18" charset="0"/>
              </a:rPr>
              <a:t> và bảo vệ, hỗ trợ người bị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b</a:t>
            </a:r>
            <a:r>
              <a:rPr lang="vi-VN" dirty="0" smtClean="0">
                <a:latin typeface="Times New Roman" pitchFamily="18" charset="0"/>
                <a:cs typeface="Times New Roman" pitchFamily="18" charset="0"/>
              </a:rPr>
              <a:t>uộc chấm dứt hành vi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y</a:t>
            </a:r>
            <a:r>
              <a:rPr lang="vi-VN" dirty="0" smtClean="0">
                <a:latin typeface="Times New Roman" pitchFamily="18" charset="0"/>
                <a:cs typeface="Times New Roman" pitchFamily="18" charset="0"/>
              </a:rPr>
              <a:t>êu cầu người có hành vi </a:t>
            </a:r>
            <a:r>
              <a:rPr lang="x-none" smtClean="0">
                <a:latin typeface="Times New Roman" pitchFamily="18" charset="0"/>
                <a:cs typeface="Times New Roman" pitchFamily="18" charset="0"/>
              </a:rPr>
              <a:t>BLGĐ </a:t>
            </a:r>
            <a:r>
              <a:rPr lang="vi-VN" dirty="0" smtClean="0">
                <a:latin typeface="Times New Roman" pitchFamily="18" charset="0"/>
                <a:cs typeface="Times New Roman" pitchFamily="18" charset="0"/>
              </a:rPr>
              <a:t>đến trụ sở Công an xã nơi xảy ra </a:t>
            </a:r>
            <a:r>
              <a:rPr lang="en-GB" dirty="0" err="1" smtClean="0">
                <a:latin typeface="Times New Roman" pitchFamily="18" charset="0"/>
                <a:cs typeface="Times New Roman" pitchFamily="18" charset="0"/>
              </a:rPr>
              <a:t>hành</a:t>
            </a:r>
            <a:r>
              <a:rPr lang="en-GB" dirty="0" smtClean="0">
                <a:latin typeface="Times New Roman" pitchFamily="18" charset="0"/>
                <a:cs typeface="Times New Roman" pitchFamily="18" charset="0"/>
              </a:rPr>
              <a:t> vi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c</a:t>
            </a:r>
            <a:r>
              <a:rPr lang="vi-VN" dirty="0" smtClean="0">
                <a:latin typeface="Times New Roman" pitchFamily="18" charset="0"/>
                <a:cs typeface="Times New Roman" pitchFamily="18" charset="0"/>
              </a:rPr>
              <a:t>ấm tiếp xúc theo quyết định của Chủ tịch Ủy ban nhân dân cấp xã</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c</a:t>
            </a:r>
            <a:r>
              <a:rPr lang="vi-VN" dirty="0" smtClean="0">
                <a:latin typeface="Times New Roman" pitchFamily="18" charset="0"/>
                <a:cs typeface="Times New Roman" pitchFamily="18" charset="0"/>
              </a:rPr>
              <a:t>ấm tiếp xúc theo quyết định của Tòa án</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g</a:t>
            </a:r>
            <a:r>
              <a:rPr lang="vi-VN" dirty="0" smtClean="0">
                <a:latin typeface="Times New Roman" pitchFamily="18" charset="0"/>
                <a:cs typeface="Times New Roman" pitchFamily="18" charset="0"/>
              </a:rPr>
              <a:t>iám sát việc thực hiện </a:t>
            </a:r>
            <a:r>
              <a:rPr lang="x-none" smtClean="0">
                <a:latin typeface="Times New Roman" pitchFamily="18" charset="0"/>
                <a:cs typeface="Times New Roman" pitchFamily="18" charset="0"/>
              </a:rPr>
              <a:t>quyết định </a:t>
            </a:r>
            <a:r>
              <a:rPr lang="vi-VN" dirty="0" smtClean="0">
                <a:latin typeface="Times New Roman" pitchFamily="18" charset="0"/>
                <a:cs typeface="Times New Roman" pitchFamily="18" charset="0"/>
              </a:rPr>
              <a:t>cấm tiếp xúc</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bố trí nơi tạm lánh và h</a:t>
            </a:r>
            <a:r>
              <a:rPr lang="vi-VN" dirty="0" smtClean="0">
                <a:latin typeface="Times New Roman" pitchFamily="18" charset="0"/>
                <a:cs typeface="Times New Roman" pitchFamily="18" charset="0"/>
              </a:rPr>
              <a:t>ỗ trợ nhu cầu thiết yếu</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c</a:t>
            </a:r>
            <a:r>
              <a:rPr lang="vi-VN" dirty="0" smtClean="0">
                <a:latin typeface="Times New Roman" pitchFamily="18" charset="0"/>
                <a:cs typeface="Times New Roman" pitchFamily="18" charset="0"/>
              </a:rPr>
              <a:t>hăm sóc, điều trị người bị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t</a:t>
            </a:r>
            <a:r>
              <a:rPr lang="vi-VN" dirty="0" smtClean="0">
                <a:latin typeface="Times New Roman" pitchFamily="18" charset="0"/>
                <a:cs typeface="Times New Roman" pitchFamily="18" charset="0"/>
              </a:rPr>
              <a:t>rợ giúp pháp lý và </a:t>
            </a:r>
            <a:r>
              <a:rPr lang="x-none" smtClean="0">
                <a:latin typeface="Times New Roman" pitchFamily="18" charset="0"/>
                <a:cs typeface="Times New Roman" pitchFamily="18" charset="0"/>
              </a:rPr>
              <a:t>tư vấn tâm lý, </a:t>
            </a:r>
            <a:r>
              <a:rPr lang="vi-VN" dirty="0" smtClean="0">
                <a:latin typeface="Times New Roman" pitchFamily="18" charset="0"/>
                <a:cs typeface="Times New Roman" pitchFamily="18" charset="0"/>
              </a:rPr>
              <a:t>kỹ năng để ứng phó với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g</a:t>
            </a:r>
            <a:r>
              <a:rPr lang="vi-VN" dirty="0" smtClean="0">
                <a:latin typeface="Times New Roman" pitchFamily="18" charset="0"/>
                <a:cs typeface="Times New Roman" pitchFamily="18" charset="0"/>
              </a:rPr>
              <a:t>iáo dục, hỗ trợ chuyển đổi hành vi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g</a:t>
            </a:r>
            <a:r>
              <a:rPr lang="vi-VN" dirty="0" smtClean="0">
                <a:latin typeface="Times New Roman" pitchFamily="18" charset="0"/>
                <a:cs typeface="Times New Roman" pitchFamily="18" charset="0"/>
              </a:rPr>
              <a:t>óp ý, phê bình người có hành vi </a:t>
            </a:r>
            <a:r>
              <a:rPr lang="x-none" smtClean="0">
                <a:latin typeface="Times New Roman" pitchFamily="18" charset="0"/>
                <a:cs typeface="Times New Roman" pitchFamily="18" charset="0"/>
              </a:rPr>
              <a:t>BLGĐ </a:t>
            </a:r>
            <a:r>
              <a:rPr lang="vi-VN" dirty="0" smtClean="0">
                <a:latin typeface="Times New Roman" pitchFamily="18" charset="0"/>
                <a:cs typeface="Times New Roman" pitchFamily="18" charset="0"/>
              </a:rPr>
              <a:t>trong cộng đồng dân cư</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thực hiện công việc phục vụ cộng đồng; bảo vệ người tham gia phòng, chống BLGĐ và người báo tin, tố giác về BLGĐ; </a:t>
            </a:r>
            <a:r>
              <a:rPr lang="pt-BR" dirty="0" smtClean="0">
                <a:latin typeface="Times New Roman" pitchFamily="18" charset="0"/>
                <a:cs typeface="Times New Roman" pitchFamily="18" charset="0"/>
              </a:rPr>
              <a:t>cơ sở trợ giúp phòng, chống </a:t>
            </a:r>
            <a:r>
              <a:rPr lang="x-none" smtClean="0">
                <a:latin typeface="Times New Roman" pitchFamily="18" charset="0"/>
                <a:cs typeface="Times New Roman" pitchFamily="18" charset="0"/>
              </a:rPr>
              <a:t>BLGĐ</a:t>
            </a:r>
            <a:r>
              <a:rPr lang="pt-BR" dirty="0" smtClean="0">
                <a:latin typeface="Times New Roman" pitchFamily="18" charset="0"/>
                <a:cs typeface="Times New Roman" pitchFamily="18" charset="0"/>
              </a:rPr>
              <a:t>; </a:t>
            </a:r>
            <a:r>
              <a:rPr lang="x-none" smtClean="0">
                <a:latin typeface="Times New Roman" pitchFamily="18" charset="0"/>
                <a:cs typeface="Times New Roman" pitchFamily="18" charset="0"/>
              </a:rPr>
              <a:t>địa chỉ tin cậy; </a:t>
            </a:r>
            <a:r>
              <a:rPr lang="nl-NL" dirty="0" smtClean="0">
                <a:latin typeface="Times New Roman" pitchFamily="18" charset="0"/>
                <a:cs typeface="Times New Roman" pitchFamily="18" charset="0"/>
              </a:rPr>
              <a:t>cơ sở khám bệnh, chữa bệnh; </a:t>
            </a:r>
            <a:r>
              <a:rPr lang="x-none" smtClean="0">
                <a:latin typeface="Times New Roman" pitchFamily="18" charset="0"/>
                <a:cs typeface="Times New Roman" pitchFamily="18" charset="0"/>
              </a:rPr>
              <a:t>cơ sở trợ giúp xã hội, Trung tâm trợ giúp pháp lý nhà nước, tổ chức tham gia trợ giúp pháp lý; c</a:t>
            </a:r>
            <a:r>
              <a:rPr lang="vi-VN" dirty="0" smtClean="0">
                <a:latin typeface="Times New Roman" pitchFamily="18" charset="0"/>
                <a:cs typeface="Times New Roman" pitchFamily="18" charset="0"/>
              </a:rPr>
              <a:t>ơ sở khác tham gia trợ giúp phòng, chống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c</a:t>
            </a:r>
            <a:r>
              <a:rPr lang="vi-VN" dirty="0" smtClean="0">
                <a:latin typeface="Times New Roman" pitchFamily="18" charset="0"/>
                <a:cs typeface="Times New Roman" pitchFamily="18" charset="0"/>
              </a:rPr>
              <a:t>ơ sở cung cấp dịch vụ trợ giúp phòng, chống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 </a:t>
            </a:r>
            <a:r>
              <a:rPr lang="x-none" smtClean="0">
                <a:latin typeface="Times New Roman" pitchFamily="18" charset="0"/>
                <a:cs typeface="Times New Roman" pitchFamily="18" charset="0"/>
              </a:rPr>
              <a:t>x</a:t>
            </a:r>
            <a:r>
              <a:rPr lang="vi-VN" dirty="0" smtClean="0">
                <a:latin typeface="Times New Roman" pitchFamily="18" charset="0"/>
                <a:cs typeface="Times New Roman" pitchFamily="18" charset="0"/>
              </a:rPr>
              <a:t>ử lý vi phạm pháp luật về phòng, chống </a:t>
            </a:r>
            <a:r>
              <a:rPr lang="x-none" smtClean="0">
                <a:latin typeface="Times New Roman" pitchFamily="18" charset="0"/>
                <a:cs typeface="Times New Roman" pitchFamily="18" charset="0"/>
              </a:rPr>
              <a:t>BLGĐ</a:t>
            </a:r>
            <a:r>
              <a:rPr lang="en-GB"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1295400"/>
          </a:xfrm>
        </p:spPr>
        <p:txBody>
          <a:bodyPr>
            <a:noAutofit/>
          </a:bodyPr>
          <a:lstStyle/>
          <a:p>
            <a:pPr indent="432000" algn="l"/>
            <a:r>
              <a:rPr lang="en-GB" sz="1800" b="1" i="1" dirty="0" err="1" smtClean="0">
                <a:solidFill>
                  <a:srgbClr val="FF0000"/>
                </a:solidFill>
                <a:latin typeface="Times New Roman" pitchFamily="18" charset="0"/>
                <a:cs typeface="Times New Roman" pitchFamily="18" charset="0"/>
              </a:rPr>
              <a:t>Chương</a:t>
            </a:r>
            <a:r>
              <a:rPr lang="en-GB" sz="1800" b="1" i="1" dirty="0" smtClean="0">
                <a:solidFill>
                  <a:srgbClr val="FF0000"/>
                </a:solidFill>
                <a:latin typeface="Times New Roman" pitchFamily="18" charset="0"/>
                <a:cs typeface="Times New Roman" pitchFamily="18" charset="0"/>
              </a:rPr>
              <a:t> IV (</a:t>
            </a:r>
            <a:r>
              <a:rPr lang="en-GB" sz="1800" b="1" i="1" dirty="0" err="1" smtClean="0">
                <a:solidFill>
                  <a:srgbClr val="FF0000"/>
                </a:solidFill>
                <a:latin typeface="Times New Roman" pitchFamily="18" charset="0"/>
                <a:cs typeface="Times New Roman" pitchFamily="18" charset="0"/>
              </a:rPr>
              <a:t>Điều</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kiện</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bảo</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đảm</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phòng</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chống</a:t>
            </a:r>
            <a:r>
              <a:rPr lang="en-GB" sz="1800" b="1" i="1" dirty="0" smtClean="0">
                <a:solidFill>
                  <a:srgbClr val="FF0000"/>
                </a:solidFill>
                <a:latin typeface="Times New Roman" pitchFamily="18" charset="0"/>
                <a:cs typeface="Times New Roman" pitchFamily="18" charset="0"/>
              </a:rPr>
              <a:t> </a:t>
            </a:r>
            <a:r>
              <a:rPr lang="x-none" sz="1800" b="1" i="1" smtClean="0">
                <a:solidFill>
                  <a:srgbClr val="FF0000"/>
                </a:solidFill>
                <a:latin typeface="Times New Roman" pitchFamily="18" charset="0"/>
                <a:cs typeface="Times New Roman" pitchFamily="18" charset="0"/>
              </a:rPr>
              <a:t>BLGĐ</a:t>
            </a:r>
            <a:r>
              <a:rPr lang="en-GB" sz="1800" b="1"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Chương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này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định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kinh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phí</a:t>
            </a:r>
            <a:r>
              <a:rPr lang="en-GB"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c</a:t>
            </a:r>
            <a:r>
              <a:rPr lang="vi-VN" sz="1800" dirty="0" smtClean="0">
                <a:latin typeface="Times New Roman" pitchFamily="18" charset="0"/>
                <a:cs typeface="Times New Roman" pitchFamily="18" charset="0"/>
              </a:rPr>
              <a:t>ơ sở dữ liệu về 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p</a:t>
            </a:r>
            <a:r>
              <a:rPr lang="vi-VN" sz="1800" dirty="0" smtClean="0">
                <a:latin typeface="Times New Roman" pitchFamily="18" charset="0"/>
                <a:cs typeface="Times New Roman" pitchFamily="18" charset="0"/>
              </a:rPr>
              <a:t>hối hợp liên ngành về 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b</a:t>
            </a:r>
            <a:r>
              <a:rPr lang="vi-VN" sz="1800" dirty="0" smtClean="0">
                <a:latin typeface="Times New Roman" pitchFamily="18" charset="0"/>
                <a:cs typeface="Times New Roman" pitchFamily="18" charset="0"/>
              </a:rPr>
              <a:t>ồi dưỡng kiến thức, kỹ năng tham gia 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a:t>
            </a:r>
            <a:endParaRPr lang="en-US" sz="1800" dirty="0"/>
          </a:p>
        </p:txBody>
      </p:sp>
      <p:pic>
        <p:nvPicPr>
          <p:cNvPr id="4" name="Content Placeholder 3" descr="z4707316182289_7b95a56c882cae5e989cfde170a9a58c.jpg"/>
          <p:cNvPicPr>
            <a:picLocks noGrp="1" noChangeAspect="1"/>
          </p:cNvPicPr>
          <p:nvPr>
            <p:ph idx="1"/>
          </p:nvPr>
        </p:nvPicPr>
        <p:blipFill>
          <a:blip r:embed="rId2"/>
          <a:stretch>
            <a:fillRect/>
          </a:stretch>
        </p:blipFill>
        <p:spPr>
          <a:xfrm>
            <a:off x="838200" y="2209800"/>
            <a:ext cx="7620000" cy="391636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7848600" cy="5029199"/>
          </a:xfrm>
        </p:spPr>
        <p:txBody>
          <a:bodyPr>
            <a:noAutofit/>
          </a:bodyPr>
          <a:lstStyle/>
          <a:p>
            <a:pPr marL="0" indent="432000" algn="just">
              <a:lnSpc>
                <a:spcPct val="150000"/>
              </a:lnSpc>
              <a:spcBef>
                <a:spcPts val="0"/>
              </a:spcBef>
              <a:buNone/>
            </a:pPr>
            <a:r>
              <a:rPr lang="en-GB" sz="1800" b="1" i="1" dirty="0" err="1" smtClean="0">
                <a:solidFill>
                  <a:srgbClr val="FF0000"/>
                </a:solidFill>
                <a:latin typeface="Times New Roman" pitchFamily="18" charset="0"/>
                <a:cs typeface="Times New Roman" pitchFamily="18" charset="0"/>
              </a:rPr>
              <a:t>Chương</a:t>
            </a:r>
            <a:r>
              <a:rPr lang="en-GB" sz="1800" b="1" i="1" dirty="0" smtClean="0">
                <a:solidFill>
                  <a:srgbClr val="FF0000"/>
                </a:solidFill>
                <a:latin typeface="Times New Roman" pitchFamily="18" charset="0"/>
                <a:cs typeface="Times New Roman" pitchFamily="18" charset="0"/>
              </a:rPr>
              <a:t> V (</a:t>
            </a:r>
            <a:r>
              <a:rPr lang="en-GB" sz="1800" b="1" i="1" dirty="0" err="1" smtClean="0">
                <a:solidFill>
                  <a:srgbClr val="FF0000"/>
                </a:solidFill>
                <a:latin typeface="Times New Roman" pitchFamily="18" charset="0"/>
                <a:cs typeface="Times New Roman" pitchFamily="18" charset="0"/>
              </a:rPr>
              <a:t>Quản</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lý</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Nhà</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nước</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và</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trách</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nhiệm</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của</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cơ</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quan</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tổ</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chức</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về</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phòng</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chống</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BLGĐ</a:t>
            </a:r>
            <a:r>
              <a:rPr lang="en-GB" sz="1800" b="1"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Chương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này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định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nội</a:t>
            </a:r>
            <a:r>
              <a:rPr lang="en-GB"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dung quản lý nhà nước về 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t</a:t>
            </a:r>
            <a:r>
              <a:rPr lang="vi-VN" sz="1800" dirty="0" smtClean="0">
                <a:latin typeface="Times New Roman" pitchFamily="18" charset="0"/>
                <a:cs typeface="Times New Roman" pitchFamily="18" charset="0"/>
              </a:rPr>
              <a:t>rách nhiệm của các cơ quan quản lý nhà nước về phòng, chống </a:t>
            </a:r>
            <a:r>
              <a:rPr lang="x-none" sz="1800" smtClean="0">
                <a:latin typeface="Times New Roman" pitchFamily="18" charset="0"/>
                <a:cs typeface="Times New Roman" pitchFamily="18" charset="0"/>
              </a:rPr>
              <a:t>BLGĐ</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t</a:t>
            </a:r>
            <a:r>
              <a:rPr lang="vi-VN" sz="1800" dirty="0" smtClean="0">
                <a:latin typeface="Times New Roman" pitchFamily="18" charset="0"/>
                <a:cs typeface="Times New Roman" pitchFamily="18" charset="0"/>
              </a:rPr>
              <a:t>rách nhiệm của Bộ Văn hóa, Thể thao và Du lịch</a:t>
            </a:r>
            <a:r>
              <a:rPr lang="en-GB" sz="1800" dirty="0" smtClean="0">
                <a:latin typeface="Times New Roman" pitchFamily="18" charset="0"/>
                <a:cs typeface="Times New Roman" pitchFamily="18" charset="0"/>
              </a:rPr>
              <a:t>; </a:t>
            </a:r>
            <a:r>
              <a:rPr lang="x-none" sz="1800" smtClean="0">
                <a:latin typeface="Times New Roman" pitchFamily="18" charset="0"/>
                <a:cs typeface="Times New Roman" pitchFamily="18" charset="0"/>
              </a:rPr>
              <a:t>t</a:t>
            </a:r>
            <a:r>
              <a:rPr lang="vi-VN" sz="1800" dirty="0" smtClean="0">
                <a:latin typeface="Times New Roman" pitchFamily="18" charset="0"/>
                <a:cs typeface="Times New Roman" pitchFamily="18" charset="0"/>
              </a:rPr>
              <a:t>rách nhiệm của các </a:t>
            </a:r>
            <a:r>
              <a:rPr lang="x-none" sz="1800" smtClean="0">
                <a:latin typeface="Times New Roman" pitchFamily="18" charset="0"/>
                <a:cs typeface="Times New Roman" pitchFamily="18" charset="0"/>
              </a:rPr>
              <a:t>b</a:t>
            </a:r>
            <a:r>
              <a:rPr lang="vi-VN" sz="1800" dirty="0" smtClean="0">
                <a:latin typeface="Times New Roman" pitchFamily="18" charset="0"/>
                <a:cs typeface="Times New Roman" pitchFamily="18" charset="0"/>
              </a:rPr>
              <a:t>ộ, cơ quan ngang </a:t>
            </a:r>
            <a:r>
              <a:rPr lang="x-none" sz="1800" smtClean="0">
                <a:latin typeface="Times New Roman" pitchFamily="18" charset="0"/>
                <a:cs typeface="Times New Roman" pitchFamily="18" charset="0"/>
              </a:rPr>
              <a:t>b</a:t>
            </a:r>
            <a:r>
              <a:rPr lang="vi-VN" sz="1800" dirty="0" smtClean="0">
                <a:latin typeface="Times New Roman" pitchFamily="18" charset="0"/>
                <a:cs typeface="Times New Roman" pitchFamily="18" charset="0"/>
              </a:rPr>
              <a:t>ộ</a:t>
            </a:r>
            <a:r>
              <a:rPr lang="x-none" sz="1800" smtClean="0">
                <a:latin typeface="Times New Roman" pitchFamily="18" charset="0"/>
                <a:cs typeface="Times New Roman" pitchFamily="18" charset="0"/>
              </a:rPr>
              <a:t>, cơ quan thuộc Chính phủ; trách nhiệm của chính quyền địa phương các cấp; trách nhiệm của Tòa án nhân dân, Viện kiểm sát nhân dân các cấp; trách nhiệm của Mặt trận Tổ quốc Việt Nam và các tổ chức thành viên; trách nhiệm của Hội Liên hiệp </a:t>
            </a:r>
            <a:r>
              <a:rPr lang="vi-VN" sz="1800" dirty="0" smtClean="0">
                <a:latin typeface="Times New Roman" pitchFamily="18" charset="0"/>
                <a:cs typeface="Times New Roman" pitchFamily="18" charset="0"/>
              </a:rPr>
              <a:t>P</a:t>
            </a:r>
            <a:r>
              <a:rPr lang="x-none" sz="1800" smtClean="0">
                <a:latin typeface="Times New Roman" pitchFamily="18" charset="0"/>
                <a:cs typeface="Times New Roman" pitchFamily="18" charset="0"/>
              </a:rPr>
              <a:t>hụ nữ Việt Nam; t</a:t>
            </a:r>
            <a:r>
              <a:rPr lang="vi-VN" sz="1800" dirty="0" smtClean="0">
                <a:latin typeface="Times New Roman" pitchFamily="18" charset="0"/>
                <a:cs typeface="Times New Roman" pitchFamily="18" charset="0"/>
              </a:rPr>
              <a:t>rách nhiệm của tổ chức xã hội, tổ chức xã hội nghề nghiệp, tổ chức kinh tế</a:t>
            </a:r>
            <a:r>
              <a:rPr lang="en-GB" sz="1800" dirty="0" smtClean="0">
                <a:latin typeface="Times New Roman" pitchFamily="18" charset="0"/>
                <a:cs typeface="Times New Roman" pitchFamily="18" charset="0"/>
              </a:rPr>
              <a:t>.</a:t>
            </a:r>
          </a:p>
          <a:p>
            <a:pPr marL="0" indent="432000" algn="just">
              <a:lnSpc>
                <a:spcPct val="150000"/>
              </a:lnSpc>
              <a:spcBef>
                <a:spcPts val="0"/>
              </a:spcBef>
              <a:buNone/>
            </a:pPr>
            <a:r>
              <a:rPr lang="en-GB" sz="1800" b="1" i="1" dirty="0" err="1" smtClean="0">
                <a:solidFill>
                  <a:srgbClr val="FF0000"/>
                </a:solidFill>
                <a:latin typeface="Times New Roman" pitchFamily="18" charset="0"/>
                <a:cs typeface="Times New Roman" pitchFamily="18" charset="0"/>
              </a:rPr>
              <a:t>Chương</a:t>
            </a:r>
            <a:r>
              <a:rPr lang="en-GB" sz="1800" b="1" i="1" dirty="0" smtClean="0">
                <a:solidFill>
                  <a:srgbClr val="FF0000"/>
                </a:solidFill>
                <a:latin typeface="Times New Roman" pitchFamily="18" charset="0"/>
                <a:cs typeface="Times New Roman" pitchFamily="18" charset="0"/>
              </a:rPr>
              <a:t> VI (</a:t>
            </a:r>
            <a:r>
              <a:rPr lang="en-GB" sz="1800" b="1" i="1" dirty="0" err="1" smtClean="0">
                <a:solidFill>
                  <a:srgbClr val="FF0000"/>
                </a:solidFill>
                <a:latin typeface="Times New Roman" pitchFamily="18" charset="0"/>
                <a:cs typeface="Times New Roman" pitchFamily="18" charset="0"/>
              </a:rPr>
              <a:t>Điều</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khoản</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thi</a:t>
            </a:r>
            <a:r>
              <a:rPr lang="en-GB" sz="1800" b="1" i="1" dirty="0" smtClean="0">
                <a:solidFill>
                  <a:srgbClr val="FF0000"/>
                </a:solidFill>
                <a:latin typeface="Times New Roman" pitchFamily="18" charset="0"/>
                <a:cs typeface="Times New Roman" pitchFamily="18" charset="0"/>
              </a:rPr>
              <a:t> </a:t>
            </a:r>
            <a:r>
              <a:rPr lang="en-GB" sz="1800" b="1" i="1" dirty="0" err="1" smtClean="0">
                <a:solidFill>
                  <a:srgbClr val="FF0000"/>
                </a:solidFill>
                <a:latin typeface="Times New Roman" pitchFamily="18" charset="0"/>
                <a:cs typeface="Times New Roman" pitchFamily="18" charset="0"/>
              </a:rPr>
              <a:t>hành</a:t>
            </a:r>
            <a:r>
              <a:rPr lang="en-GB" sz="1800" b="1" i="1"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Chương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này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quy</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định</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về</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việc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sửa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đổi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bổ</a:t>
            </a:r>
            <a:r>
              <a:rPr lang="en-GB" sz="1800" dirty="0" smtClean="0">
                <a:latin typeface="Times New Roman" pitchFamily="18" charset="0"/>
                <a:cs typeface="Times New Roman" pitchFamily="18" charset="0"/>
              </a:rPr>
              <a:t> sung </a:t>
            </a:r>
            <a:r>
              <a:rPr lang="en-GB" sz="1800" dirty="0" err="1" smtClean="0">
                <a:latin typeface="Times New Roman" pitchFamily="18" charset="0"/>
                <a:cs typeface="Times New Roman" pitchFamily="18" charset="0"/>
              </a:rPr>
              <a:t>Điều</a:t>
            </a:r>
            <a:r>
              <a:rPr lang="en-GB" sz="1800" dirty="0" smtClean="0">
                <a:latin typeface="Times New Roman" pitchFamily="18" charset="0"/>
                <a:cs typeface="Times New Roman" pitchFamily="18" charset="0"/>
              </a:rPr>
              <a:t> 135 </a:t>
            </a:r>
            <a:r>
              <a:rPr lang="en-GB" sz="1800" dirty="0" err="1" smtClean="0">
                <a:latin typeface="Times New Roman" pitchFamily="18" charset="0"/>
                <a:cs typeface="Times New Roman" pitchFamily="18" charset="0"/>
              </a:rPr>
              <a:t>của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Bộ</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Luật</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Tố</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tụng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dân</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sự</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và</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hiệu</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lực</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thi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hành</a:t>
            </a:r>
            <a:r>
              <a:rPr lang="en-GB" sz="1800" dirty="0" smtClean="0"/>
              <a:t>.</a:t>
            </a:r>
            <a:endParaRPr lang="en-US" sz="1800" dirty="0" smtClean="0"/>
          </a:p>
          <a:p>
            <a:pPr algn="just"/>
            <a:endParaRPr lang="en-US" sz="1800" b="1" dirty="0" smtClean="0">
              <a:latin typeface="Times New Roman" pitchFamily="18" charset="0"/>
              <a:cs typeface="Times New Roman" pitchFamily="18" charset="0"/>
            </a:endParaRPr>
          </a:p>
          <a:p>
            <a:pPr algn="ctr">
              <a:buNone/>
            </a:pPr>
            <a:endParaRPr lang="en-US" sz="2000" b="1" dirty="0" smtClean="0">
              <a:latin typeface="Times New Roman" pitchFamily="18" charset="0"/>
              <a:cs typeface="Times New Roman" pitchFamily="18" charset="0"/>
            </a:endParaRPr>
          </a:p>
          <a:p>
            <a:pPr algn="just">
              <a:buNone/>
            </a:pPr>
            <a:endParaRPr lang="en-US" sz="2000" dirty="0">
              <a:latin typeface="Times New Roman" pitchFamily="18" charset="0"/>
              <a:cs typeface="Times New Roman" pitchFamily="18" charset="0"/>
            </a:endParaRPr>
          </a:p>
          <a:p>
            <a:pPr algn="just">
              <a:buNone/>
            </a:pPr>
            <a:endParaRPr lang="en-US" sz="2000" b="1" dirty="0">
              <a:solidFill>
                <a:srgbClr val="FF0000"/>
              </a:solidFill>
              <a:latin typeface="Times New Roman" pitchFamily="18" charset="0"/>
              <a:cs typeface="Times New Roman" pitchFamily="18" charset="0"/>
            </a:endParaRPr>
          </a:p>
          <a:p>
            <a:pPr>
              <a:buNone/>
            </a:pPr>
            <a:endParaRPr lang="en-US" sz="26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752600"/>
            <a:ext cx="7848600" cy="3497014"/>
          </a:xfrm>
        </p:spPr>
        <p:txBody>
          <a:bodyPr>
            <a:normAutofit/>
          </a:bodyPr>
          <a:lstStyle/>
          <a:p>
            <a:pPr marL="0" indent="0" algn="just">
              <a:spcBef>
                <a:spcPts val="600"/>
              </a:spcBef>
              <a:spcAft>
                <a:spcPts val="600"/>
              </a:spcAft>
              <a:buNone/>
            </a:pPr>
            <a:r>
              <a:rPr lang="en-US" sz="1800" b="1" dirty="0" smtClean="0">
                <a:solidFill>
                  <a:srgbClr val="FF0000"/>
                </a:solidFill>
                <a:latin typeface="Times New Roman" pitchFamily="18" charset="0"/>
                <a:cs typeface="Times New Roman" pitchFamily="18" charset="0"/>
              </a:rPr>
              <a:t>        </a:t>
            </a:r>
            <a:r>
              <a:rPr lang="en-US" sz="1800" b="1" dirty="0" smtClean="0">
                <a:latin typeface="Times New Roman" pitchFamily="18" charset="0"/>
                <a:cs typeface="Times New Roman" pitchFamily="18" charset="0"/>
              </a:rPr>
              <a:t>1. </a:t>
            </a:r>
            <a:r>
              <a:rPr lang="en-US" sz="1800" b="1" dirty="0" err="1" smtClean="0">
                <a:latin typeface="Times New Roman" pitchFamily="18" charset="0"/>
                <a:cs typeface="Times New Roman" pitchFamily="18" charset="0"/>
              </a:rPr>
              <a:t>Sửa</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đổi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khái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niệm</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endParaRPr lang="en-US" sz="1800" b="1" dirty="0">
              <a:latin typeface="Times New Roman" pitchFamily="18" charset="0"/>
              <a:cs typeface="Times New Roman" pitchFamily="18" charset="0"/>
            </a:endParaRPr>
          </a:p>
          <a:p>
            <a:pPr marL="0" indent="0" algn="just">
              <a:spcBef>
                <a:spcPts val="600"/>
              </a:spcBef>
              <a:spcAft>
                <a:spcPts val="600"/>
              </a:spcAft>
              <a:buNone/>
            </a:pPr>
            <a:r>
              <a:rPr lang="en-US" sz="1800" dirty="0" smtClean="0">
                <a:latin typeface="Times New Roman" pitchFamily="18" charset="0"/>
                <a:cs typeface="Times New Roman" pitchFamily="18" charset="0"/>
              </a:rPr>
              <a:t>         -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2007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nghĩa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cố</a:t>
            </a:r>
            <a:r>
              <a:rPr lang="en-US" sz="1800" dirty="0">
                <a:latin typeface="Times New Roman" pitchFamily="18" charset="0"/>
                <a:cs typeface="Times New Roman" pitchFamily="18" charset="0"/>
              </a:rPr>
              <a:t> ý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hoặc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chất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thần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kinh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tế</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đối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smtClean="0">
                <a:latin typeface="Times New Roman" pitchFamily="18" charset="0"/>
                <a:cs typeface="Times New Roman" pitchFamily="18" charset="0"/>
              </a:rPr>
              <a:t>”.</a:t>
            </a:r>
          </a:p>
          <a:p>
            <a:pPr marL="0" indent="0" algn="just">
              <a:spcBef>
                <a:spcPts val="600"/>
              </a:spcBef>
              <a:spcAft>
                <a:spcPts val="600"/>
              </a:spcAft>
              <a:buNone/>
            </a:pPr>
            <a:r>
              <a:rPr lang="en-US" sz="1800" dirty="0" smtClean="0">
                <a:latin typeface="Times New Roman" pitchFamily="18" charset="0"/>
                <a:cs typeface="Times New Roman" pitchFamily="18" charset="0"/>
              </a:rPr>
              <a:t>         -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nghĩa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cố</a:t>
            </a:r>
            <a:r>
              <a:rPr lang="en-US" sz="1800" dirty="0">
                <a:latin typeface="Times New Roman" pitchFamily="18" charset="0"/>
                <a:cs typeface="Times New Roman" pitchFamily="18" charset="0"/>
              </a:rPr>
              <a:t> ý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hoặc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chất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thần</a:t>
            </a:r>
            <a:r>
              <a:rPr lang="en-US" sz="1800" dirty="0">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tình</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dục</a:t>
            </a:r>
            <a:r>
              <a:rPr lang="en-US" sz="1800" b="1" dirty="0">
                <a:solidFill>
                  <a:srgbClr val="FF0000"/>
                </a:solidFill>
                <a:latin typeface="Times New Roman" pitchFamily="18" charset="0"/>
                <a:cs typeface="Times New Roman" pitchFamily="18" charset="0"/>
              </a:rPr>
              <a:t>, </a:t>
            </a:r>
            <a:r>
              <a:rPr lang="en-US" sz="1800" dirty="0" err="1">
                <a:latin typeface="Times New Roman" pitchFamily="18" charset="0"/>
                <a:cs typeface="Times New Roman" pitchFamily="18" charset="0"/>
              </a:rPr>
              <a:t>kinh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tế</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đối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smtClean="0">
                <a:latin typeface="Times New Roman" pitchFamily="18" charset="0"/>
                <a:cs typeface="Times New Roman" pitchFamily="18" charset="0"/>
              </a:rPr>
              <a:t>”.</a:t>
            </a:r>
          </a:p>
          <a:p>
            <a:pPr marL="0" indent="0" algn="just">
              <a:spcBef>
                <a:spcPts val="600"/>
              </a:spcBef>
              <a:spcAft>
                <a:spcPts val="600"/>
              </a:spcAft>
              <a:buNone/>
            </a:pPr>
            <a:r>
              <a:rPr lang="en-US" sz="1800" b="1" i="1" dirty="0" smtClean="0">
                <a:latin typeface="Times New Roman" pitchFamily="18" charset="0"/>
                <a:cs typeface="Times New Roman" pitchFamily="18" charset="0"/>
              </a:rPr>
              <a:t>           </a:t>
            </a:r>
            <a:r>
              <a:rPr lang="en-US" sz="1800" b="1" i="1" dirty="0" err="1" smtClean="0">
                <a:latin typeface="Times New Roman" pitchFamily="18" charset="0"/>
                <a:cs typeface="Times New Roman" pitchFamily="18" charset="0"/>
              </a:rPr>
              <a:t>Như</a:t>
            </a:r>
            <a:r>
              <a:rPr lang="en-US" sz="1800" b="1" i="1" dirty="0" smtClean="0">
                <a:latin typeface="Times New Roman" pitchFamily="18" charset="0"/>
                <a:cs typeface="Times New Roman" pitchFamily="18" charset="0"/>
              </a:rPr>
              <a:t> </a:t>
            </a:r>
            <a:r>
              <a:rPr lang="en-US" sz="1800" b="1" i="1" dirty="0" err="1">
                <a:latin typeface="Times New Roman" pitchFamily="18" charset="0"/>
                <a:cs typeface="Times New Roman" pitchFamily="18" charset="0"/>
              </a:rPr>
              <a:t>vậy</a:t>
            </a:r>
            <a:r>
              <a:rPr lang="en-US" sz="1800" b="1" i="1"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bổ</a:t>
            </a:r>
            <a:r>
              <a:rPr lang="en-US" sz="1800" dirty="0">
                <a:latin typeface="Times New Roman" pitchFamily="18" charset="0"/>
                <a:cs typeface="Times New Roman" pitchFamily="18" charset="0"/>
              </a:rPr>
              <a:t> sung </a:t>
            </a:r>
            <a:r>
              <a:rPr lang="en-US" sz="1800" dirty="0" err="1">
                <a:latin typeface="Times New Roman" pitchFamily="18" charset="0"/>
                <a:cs typeface="Times New Roman" pitchFamily="18" charset="0"/>
              </a:rPr>
              <a:t>cụm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từ</a:t>
            </a:r>
            <a:r>
              <a:rPr lang="en-US" sz="1800" dirty="0">
                <a:latin typeface="Times New Roman" pitchFamily="18" charset="0"/>
                <a:cs typeface="Times New Roman" pitchFamily="18" charset="0"/>
              </a:rPr>
              <a:t> </a:t>
            </a:r>
            <a:r>
              <a:rPr lang="en-US" sz="1800" dirty="0">
                <a:solidFill>
                  <a:srgbClr val="FF0000"/>
                </a:solidFill>
                <a:latin typeface="Times New Roman" pitchFamily="18" charset="0"/>
                <a:cs typeface="Times New Roman" pitchFamily="18" charset="0"/>
              </a:rPr>
              <a:t>“</a:t>
            </a:r>
            <a:r>
              <a:rPr lang="en-US" sz="1800" b="1" dirty="0" err="1">
                <a:solidFill>
                  <a:srgbClr val="FF0000"/>
                </a:solidFill>
                <a:latin typeface="Times New Roman" pitchFamily="18" charset="0"/>
                <a:cs typeface="Times New Roman" pitchFamily="18" charset="0"/>
              </a:rPr>
              <a:t>tình</a:t>
            </a:r>
            <a:r>
              <a:rPr lang="en-US" sz="1800" b="1" dirty="0">
                <a:solidFill>
                  <a:srgbClr val="FF0000"/>
                </a:solidFill>
                <a:latin typeface="Times New Roman" pitchFamily="18" charset="0"/>
                <a:cs typeface="Times New Roman" pitchFamily="18" charset="0"/>
              </a:rPr>
              <a:t> </a:t>
            </a:r>
            <a:r>
              <a:rPr lang="en-US" sz="1800" b="1" dirty="0" err="1">
                <a:solidFill>
                  <a:srgbClr val="FF0000"/>
                </a:solidFill>
                <a:latin typeface="Times New Roman" pitchFamily="18" charset="0"/>
                <a:cs typeface="Times New Roman" pitchFamily="18" charset="0"/>
              </a:rPr>
              <a:t>dục</a:t>
            </a:r>
            <a:r>
              <a:rPr lang="en-US" sz="1800" b="1" dirty="0">
                <a:solidFill>
                  <a:srgbClr val="FF0000"/>
                </a:solidFill>
                <a:latin typeface="Times New Roman" pitchFamily="18" charset="0"/>
                <a:cs typeface="Times New Roman" pitchFamily="18" charset="0"/>
              </a:rPr>
              <a: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niệm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a:t>
            </a: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
        <p:nvSpPr>
          <p:cNvPr id="2" name="TextBox 1"/>
          <p:cNvSpPr txBox="1"/>
          <p:nvPr/>
        </p:nvSpPr>
        <p:spPr>
          <a:xfrm>
            <a:off x="762000" y="914400"/>
            <a:ext cx="7848600" cy="646331"/>
          </a:xfrm>
          <a:prstGeom prst="rect">
            <a:avLst/>
          </a:prstGeom>
          <a:noFill/>
        </p:spPr>
        <p:txBody>
          <a:bodyPr wrap="square" rtlCol="0">
            <a:spAutoFit/>
          </a:bodyPr>
          <a:lstStyle/>
          <a:p>
            <a:pPr>
              <a:buNone/>
            </a:pPr>
            <a:r>
              <a:rPr lang="en-GB" b="1" dirty="0" smtClean="0">
                <a:latin typeface="Times New Roman" pitchFamily="18" charset="0"/>
                <a:cs typeface="Times New Roman" pitchFamily="18" charset="0"/>
              </a:rPr>
              <a:t>         </a:t>
            </a:r>
            <a:r>
              <a:rPr lang="en-GB" sz="1600" b="1" dirty="0" smtClean="0">
                <a:latin typeface="Times New Roman" pitchFamily="18" charset="0"/>
                <a:cs typeface="Times New Roman" pitchFamily="18" charset="0"/>
              </a:rPr>
              <a:t>III. </a:t>
            </a:r>
            <a:r>
              <a:rPr lang="en-GB" sz="1600" b="1" dirty="0" err="1" smtClean="0">
                <a:latin typeface="Times New Roman" pitchFamily="18" charset="0"/>
                <a:cs typeface="Times New Roman" pitchFamily="18" charset="0"/>
              </a:rPr>
              <a:t>NHỮNG</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ĐIỂM</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MỚI</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CỦA</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LUẬT</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PHÒNG</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CHỐNG</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BẠO</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LỰC</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GIA</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ĐÌNH</a:t>
            </a:r>
            <a:r>
              <a:rPr lang="en-GB" sz="1600" b="1" dirty="0" smtClean="0">
                <a:latin typeface="Times New Roman" pitchFamily="18" charset="0"/>
                <a:cs typeface="Times New Roman" pitchFamily="18" charset="0"/>
              </a:rPr>
              <a:t> </a:t>
            </a:r>
            <a:r>
              <a:rPr lang="en-GB" b="1" i="1" dirty="0" smtClean="0">
                <a:latin typeface="Times New Roman" pitchFamily="18" charset="0"/>
                <a:cs typeface="Times New Roman" pitchFamily="18" charset="0"/>
              </a:rPr>
              <a:t>(</a:t>
            </a:r>
            <a:r>
              <a:rPr lang="en-GB" b="1" i="1" dirty="0" err="1">
                <a:latin typeface="Times New Roman" pitchFamily="18" charset="0"/>
                <a:cs typeface="Times New Roman" pitchFamily="18" charset="0"/>
              </a:rPr>
              <a:t>sửa</a:t>
            </a:r>
            <a:r>
              <a:rPr lang="en-GB" b="1" i="1" dirty="0">
                <a:latin typeface="Times New Roman" pitchFamily="18" charset="0"/>
                <a:cs typeface="Times New Roman" pitchFamily="18" charset="0"/>
              </a:rPr>
              <a:t> </a:t>
            </a:r>
            <a:r>
              <a:rPr lang="en-GB" b="1" i="1" dirty="0" err="1">
                <a:latin typeface="Times New Roman" pitchFamily="18" charset="0"/>
                <a:cs typeface="Times New Roman" pitchFamily="18" charset="0"/>
              </a:rPr>
              <a:t>đổi</a:t>
            </a:r>
            <a:r>
              <a:rPr lang="en-GB" b="1" i="1" dirty="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620000" cy="1600200"/>
          </a:xfrm>
        </p:spPr>
        <p:txBody>
          <a:bodyPr>
            <a:noAutofit/>
          </a:bodyPr>
          <a:lstStyle/>
          <a:p>
            <a:pPr marL="0" indent="457200" algn="l">
              <a:lnSpc>
                <a:spcPct val="120000"/>
              </a:lnSpc>
              <a:spcBef>
                <a:spcPts val="0"/>
              </a:spcBef>
            </a:pPr>
            <a:r>
              <a:rPr lang="en-US" sz="1800" b="1" dirty="0" smtClean="0">
                <a:latin typeface="Times New Roman" pitchFamily="18" charset="0"/>
                <a:cs typeface="Times New Roman" pitchFamily="18" charset="0"/>
              </a:rPr>
              <a:t>2</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Bổ</a:t>
            </a:r>
            <a:r>
              <a:rPr lang="en-US" sz="1800" b="1" dirty="0" smtClean="0">
                <a:latin typeface="Times New Roman" pitchFamily="18" charset="0"/>
                <a:cs typeface="Times New Roman" pitchFamily="18" charset="0"/>
              </a:rPr>
              <a:t> sung</a:t>
            </a:r>
            <a:r>
              <a:rPr lang="en-US" sz="1800"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hành</a:t>
            </a:r>
            <a:r>
              <a:rPr lang="en-US" sz="1800" b="1" dirty="0" smtClean="0">
                <a:latin typeface="Times New Roman" pitchFamily="18" charset="0"/>
                <a:cs typeface="Times New Roman" pitchFamily="18" charset="0"/>
              </a:rPr>
              <a:t> vi </a:t>
            </a:r>
            <a:r>
              <a:rPr lang="en-US" sz="1800" b="1" dirty="0" err="1" smtClean="0">
                <a:latin typeface="Times New Roman" pitchFamily="18" charset="0"/>
                <a:cs typeface="Times New Roman" pitchFamily="18" charset="0"/>
              </a:rPr>
              <a:t>bạo</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lực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gia</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r>
              <a:rPr lang="en-US" sz="1800" b="1" dirty="0" smtClean="0">
                <a:latin typeface="Times New Roman" pitchFamily="18" charset="0"/>
                <a:cs typeface="Times New Roman" pitchFamily="18" charset="0"/>
              </a:rPr>
              <a:t/>
            </a:r>
            <a:br>
              <a:rPr lang="en-US" sz="1800" b="1" dirty="0" smtClean="0">
                <a:latin typeface="Times New Roman" pitchFamily="18" charset="0"/>
                <a:cs typeface="Times New Roman" pitchFamily="18" charset="0"/>
              </a:rPr>
            </a:br>
            <a:r>
              <a:rPr lang="en-US" sz="1800" b="1" dirty="0" smtClean="0">
                <a:solidFill>
                  <a:srgbClr val="FF0000"/>
                </a:solidFill>
                <a:latin typeface="Times New Roman" pitchFamily="18" charset="0"/>
                <a:cs typeface="Times New Roman" pitchFamily="18" charset="0"/>
              </a:rPr>
              <a:t>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PCBLGĐ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năm</a:t>
            </a:r>
            <a:r>
              <a:rPr lang="en-US" sz="1800" dirty="0" smtClean="0">
                <a:latin typeface="Times New Roman" pitchFamily="18" charset="0"/>
                <a:cs typeface="Times New Roman" pitchFamily="18" charset="0"/>
              </a:rPr>
              <a:t> 2007 </a:t>
            </a:r>
            <a:r>
              <a:rPr lang="en-US" sz="1800" dirty="0" err="1" smtClean="0">
                <a:latin typeface="Times New Roman" pitchFamily="18" charset="0"/>
                <a:cs typeface="Times New Roman" pitchFamily="18" charset="0"/>
              </a:rPr>
              <a:t>quy</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định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có</a:t>
            </a:r>
            <a:r>
              <a:rPr lang="en-US" sz="1800" dirty="0" smtClean="0">
                <a:latin typeface="Times New Roman" pitchFamily="18" charset="0"/>
                <a:cs typeface="Times New Roman" pitchFamily="18" charset="0"/>
              </a:rPr>
              <a:t> 9 </a:t>
            </a:r>
            <a:r>
              <a:rPr lang="en-US" sz="1800" dirty="0" err="1" smtClean="0">
                <a:latin typeface="Times New Roman" pitchFamily="18" charset="0"/>
                <a:cs typeface="Times New Roman" pitchFamily="18" charset="0"/>
              </a:rPr>
              <a:t>hành</a:t>
            </a:r>
            <a:r>
              <a:rPr lang="en-US" sz="1800" dirty="0" smtClean="0">
                <a:latin typeface="Times New Roman" pitchFamily="18" charset="0"/>
                <a:cs typeface="Times New Roman" pitchFamily="18" charset="0"/>
              </a:rPr>
              <a:t> vi </a:t>
            </a:r>
            <a:r>
              <a:rPr lang="en-US" sz="1800" dirty="0" err="1" smtClean="0">
                <a:latin typeface="Times New Roman" pitchFamily="18" charset="0"/>
                <a:cs typeface="Times New Roman" pitchFamily="18" charset="0"/>
              </a:rPr>
              <a:t>BLGĐ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nhưng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tại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Điều</a:t>
            </a:r>
            <a:r>
              <a:rPr lang="en-US" sz="1800" dirty="0" smtClean="0">
                <a:latin typeface="Times New Roman" pitchFamily="18" charset="0"/>
                <a:cs typeface="Times New Roman" pitchFamily="18" charset="0"/>
              </a:rPr>
              <a:t> 3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PCBLGĐ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sửa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đổi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năm</a:t>
            </a:r>
            <a:r>
              <a:rPr lang="en-US" sz="1800" dirty="0" smtClean="0">
                <a:latin typeface="Times New Roman" pitchFamily="18" charset="0"/>
                <a:cs typeface="Times New Roman" pitchFamily="18" charset="0"/>
              </a:rPr>
              <a:t> 2022 </a:t>
            </a:r>
            <a:r>
              <a:rPr lang="en-US" sz="1800" dirty="0" err="1" smtClean="0">
                <a:latin typeface="Times New Roman" pitchFamily="18" charset="0"/>
                <a:cs typeface="Times New Roman" pitchFamily="18" charset="0"/>
              </a:rPr>
              <a:t>đã</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tăng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lên</a:t>
            </a:r>
            <a:r>
              <a:rPr lang="en-US" sz="1800" dirty="0" smtClean="0">
                <a:latin typeface="Times New Roman" pitchFamily="18" charset="0"/>
                <a:cs typeface="Times New Roman" pitchFamily="18" charset="0"/>
              </a:rPr>
              <a:t> 16 </a:t>
            </a:r>
            <a:r>
              <a:rPr lang="en-US" sz="1800" dirty="0" err="1" smtClean="0">
                <a:latin typeface="Times New Roman" pitchFamily="18" charset="0"/>
                <a:cs typeface="Times New Roman" pitchFamily="18" charset="0"/>
              </a:rPr>
              <a:t>hành</a:t>
            </a:r>
            <a:r>
              <a:rPr lang="en-US" sz="1800" dirty="0" smtClean="0">
                <a:latin typeface="Times New Roman" pitchFamily="18" charset="0"/>
                <a:cs typeface="Times New Roman" pitchFamily="18" charset="0"/>
              </a:rPr>
              <a:t> vi. </a:t>
            </a:r>
            <a:r>
              <a:rPr lang="en-US" sz="1800" dirty="0" smtClean="0">
                <a:latin typeface="Times New Roman" pitchFamily="18" charset="0"/>
                <a:cs typeface="Times New Roman" pitchFamily="18" charset="0"/>
              </a:rPr>
              <a:t>Theo </a:t>
            </a:r>
            <a:r>
              <a:rPr lang="en-US" sz="1800" dirty="0" err="1" smtClean="0">
                <a:latin typeface="Times New Roman" pitchFamily="18" charset="0"/>
                <a:cs typeface="Times New Roman" pitchFamily="18" charset="0"/>
              </a:rPr>
              <a:t>đó</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sửa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đổi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bổ</a:t>
            </a:r>
            <a:r>
              <a:rPr lang="en-U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sung </a:t>
            </a:r>
            <a:r>
              <a:rPr lang="en-US" sz="1800" dirty="0" smtClean="0">
                <a:latin typeface="Times New Roman" pitchFamily="18" charset="0"/>
                <a:cs typeface="Times New Roman" pitchFamily="18" charset="0"/>
              </a:rPr>
              <a:t>(</a:t>
            </a:r>
            <a:r>
              <a:rPr lang="en-US" sz="1800" dirty="0" err="1" smtClean="0">
                <a:latin typeface="Times New Roman" pitchFamily="18" charset="0"/>
                <a:cs typeface="Times New Roman" pitchFamily="18" charset="0"/>
              </a:rPr>
              <a:t>bổ</a:t>
            </a:r>
            <a:r>
              <a:rPr lang="en-US" sz="1800" dirty="0" smtClean="0">
                <a:latin typeface="Times New Roman" pitchFamily="18" charset="0"/>
                <a:cs typeface="Times New Roman" pitchFamily="18" charset="0"/>
              </a:rPr>
              <a:t> sung </a:t>
            </a:r>
            <a:r>
              <a:rPr lang="en-US" sz="1800" dirty="0" err="1" smtClean="0">
                <a:latin typeface="Times New Roman" pitchFamily="18" charset="0"/>
                <a:cs typeface="Times New Roman" pitchFamily="18" charset="0"/>
              </a:rPr>
              <a:t>mới</a:t>
            </a:r>
            <a:r>
              <a:rPr lang="en-US" sz="1800" dirty="0" smtClean="0">
                <a:latin typeface="Times New Roman" pitchFamily="18" charset="0"/>
                <a:cs typeface="Times New Roman" pitchFamily="18" charset="0"/>
              </a:rPr>
              <a:t> 07 </a:t>
            </a:r>
            <a:r>
              <a:rPr lang="en-US" sz="1800" dirty="0" err="1" smtClean="0">
                <a:latin typeface="Times New Roman" pitchFamily="18" charset="0"/>
                <a:cs typeface="Times New Roman" pitchFamily="18" charset="0"/>
              </a:rPr>
              <a:t>hành</a:t>
            </a:r>
            <a:r>
              <a:rPr lang="en-US" sz="1800" dirty="0" smtClean="0">
                <a:latin typeface="Times New Roman" pitchFamily="18" charset="0"/>
                <a:cs typeface="Times New Roman" pitchFamily="18" charset="0"/>
              </a:rPr>
              <a:t> vi), </a:t>
            </a:r>
            <a:r>
              <a:rPr lang="en-US" sz="1800" dirty="0" err="1" smtClean="0">
                <a:latin typeface="Times New Roman" pitchFamily="18" charset="0"/>
                <a:cs typeface="Times New Roman" pitchFamily="18" charset="0"/>
              </a:rPr>
              <a:t>cụ</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thể</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như</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sau</a:t>
            </a:r>
            <a:r>
              <a:rPr lang="en-US" sz="1800" dirty="0" smtClean="0">
                <a:latin typeface="Times New Roman" pitchFamily="18" charset="0"/>
                <a:cs typeface="Times New Roman" pitchFamily="18" charset="0"/>
              </a:rPr>
              <a:t>:</a:t>
            </a:r>
            <a:br>
              <a:rPr lang="en-US" sz="1800" dirty="0" smtClean="0">
                <a:latin typeface="Times New Roman" pitchFamily="18" charset="0"/>
                <a:cs typeface="Times New Roman" pitchFamily="18" charset="0"/>
              </a:rPr>
            </a:br>
            <a:endParaRPr lang="en-US" sz="1800" dirty="0"/>
          </a:p>
        </p:txBody>
      </p:sp>
      <p:pic>
        <p:nvPicPr>
          <p:cNvPr id="6" name="Content Placeholder 5" descr="z4707315962577_b35f1e90c3fbdf3c604cc3ca8f86090d.jpg"/>
          <p:cNvPicPr>
            <a:picLocks noGrp="1" noChangeAspect="1"/>
          </p:cNvPicPr>
          <p:nvPr>
            <p:ph idx="1"/>
          </p:nvPr>
        </p:nvPicPr>
        <p:blipFill>
          <a:blip r:embed="rId2"/>
          <a:stretch>
            <a:fillRect/>
          </a:stretch>
        </p:blipFill>
        <p:spPr>
          <a:xfrm>
            <a:off x="838200" y="1905000"/>
            <a:ext cx="7391400" cy="43434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153400" cy="4191000"/>
          </a:xfrm>
        </p:spPr>
        <p:txBody>
          <a:bodyPr>
            <a:noAutofit/>
          </a:bodyPr>
          <a:lstStyle/>
          <a:p>
            <a:pPr marL="0" indent="432000" algn="just">
              <a:lnSpc>
                <a:spcPct val="120000"/>
              </a:lnSpc>
              <a:spcBef>
                <a:spcPts val="600"/>
              </a:spcBef>
              <a:spcAft>
                <a:spcPts val="600"/>
              </a:spcAft>
              <a:buNone/>
            </a:pPr>
            <a:r>
              <a:rPr lang="vi-VN" sz="1800" dirty="0" smtClean="0">
                <a:latin typeface="Times New Roman" pitchFamily="18" charset="0"/>
                <a:cs typeface="Times New Roman" pitchFamily="18" charset="0"/>
              </a:rPr>
              <a:t>a</a:t>
            </a:r>
            <a:r>
              <a:rPr lang="vi-VN" sz="1800" dirty="0">
                <a:latin typeface="Times New Roman" pitchFamily="18" charset="0"/>
                <a:cs typeface="Times New Roman" pitchFamily="18" charset="0"/>
              </a:rPr>
              <a:t>) Hành hạ, ngược đãi, đánh đập, đe dọa hoặc hành vi cố ý khác xâm hại đến sức khỏe, tính mạng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b) Lăng mạ, chì chiết hoặc hành vi cố ý khác xúc phạm danh dự, nhân phẩm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c) Cưỡng ép chứng kiến bạo lực đối với người, con vật nhằm gây áp lực thường xuyên về tâm lý </a:t>
            </a:r>
            <a:r>
              <a:rPr lang="en-US" sz="1800" i="1" dirty="0">
                <a:solidFill>
                  <a:srgbClr val="FF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r>
              <a:rPr lang="vi-VN" sz="1800" i="1" dirty="0">
                <a:solidFill>
                  <a:srgbClr val="FF0000"/>
                </a:solidFill>
                <a:latin typeface="Times New Roman" pitchFamily="18" charset="0"/>
                <a:cs typeface="Times New Roman" pitchFamily="18" charset="0"/>
              </a:rPr>
              <a:t>;</a:t>
            </a:r>
            <a:endParaRPr lang="en-US" sz="1800" dirty="0">
              <a:solidFill>
                <a:srgbClr val="FF0000"/>
              </a:solidFill>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d) Bỏ mặc, không quan tâm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không</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nuôi dưỡng, chăm sóc thành viên gia đình là trẻ em, phụ nữ </a:t>
            </a:r>
            <a:r>
              <a:rPr lang="en-US" sz="1800" dirty="0" err="1">
                <a:latin typeface="Times New Roman" pitchFamily="18" charset="0"/>
                <a:cs typeface="Times New Roman" pitchFamily="18" charset="0"/>
              </a:rPr>
              <a:t>mang</a:t>
            </a:r>
            <a:r>
              <a:rPr lang="vi-VN" sz="1800" dirty="0">
                <a:latin typeface="Times New Roman" pitchFamily="18" charset="0"/>
                <a:cs typeface="Times New Roman" pitchFamily="18" charset="0"/>
              </a:rPr>
              <a:t> thai, phụ nữ đang nuôi con dưới 36 tháng tuổi, người cao tuổi, người khuyết tật, người không có khả năng tự chăm sóc;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không</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giáo dục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trẻ</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em</a:t>
            </a:r>
            <a:r>
              <a:rPr lang="en-US" sz="1800" dirty="0" smtClean="0">
                <a:latin typeface="Times New Roman" pitchFamily="18" charset="0"/>
                <a:cs typeface="Times New Roman" pitchFamily="18" charset="0"/>
              </a:rPr>
              <a:t> </a:t>
            </a:r>
            <a:r>
              <a:rPr lang="en-US" sz="1800" i="1" dirty="0" smtClean="0">
                <a:solidFill>
                  <a:srgbClr val="FF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 </a:t>
            </a:r>
            <a:endParaRPr lang="en-US" sz="1800" dirty="0">
              <a:solidFill>
                <a:srgbClr val="FF0000"/>
              </a:solidFill>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arn(inVertical)">
                                      <p:cBhvr>
                                        <p:cTn id="16" dur="500"/>
                                        <p:tgtEl>
                                          <p:spTgt spid="3">
                                            <p:txEl>
                                              <p:pRg st="2" end="2"/>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Vertical)">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724400"/>
          </a:xfrm>
        </p:spPr>
        <p:txBody>
          <a:bodyPr>
            <a:noAutofit/>
          </a:bodyPr>
          <a:lstStyle/>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g) Ngăn cản việc thực hiện quyền, nghĩa vụ trong quan hệ gia đình giữa ông, bà và cháu; giữa cha, mẹ và con; giữa vợ và chồng; giữa anh, chị, em với nhau;</a:t>
            </a:r>
            <a:endParaRPr lang="en-US" sz="1800" dirty="0">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đ) Kỳ thị, phân biệt đối xử về hình thể, giới, giới tính, năng lực của thành viên gia đình</a:t>
            </a:r>
            <a:r>
              <a:rPr lang="vi-VN" sz="1800" i="1" dirty="0">
                <a:latin typeface="Times New Roman" pitchFamily="18" charset="0"/>
                <a:cs typeface="Times New Roman" pitchFamily="18" charset="0"/>
              </a:rPr>
              <a:t> </a:t>
            </a:r>
            <a:r>
              <a:rPr lang="en-US" sz="1800" i="1" dirty="0">
                <a:solidFill>
                  <a:srgbClr val="FF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endParaRPr lang="en-US" sz="1800" dirty="0">
              <a:solidFill>
                <a:srgbClr val="FF0000"/>
              </a:solidFill>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e) Ngăn cản thành viên gia đình gặp gỡ người thân, có quan hệ xã hội hợp pháp, lành mạnh hoặc hành vi khác nhằm cô lập, gây áp lực thường xuyên về tâm lý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h) Tiết lộ hoặc phát tán thông tin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đời sống riêng tư, bí mật cá nhân và bí mật gia đình của thành viên gia đình nhằm xúc phạm danh dự, nhân phẩm </a:t>
            </a:r>
            <a:r>
              <a:rPr lang="en-US" sz="1800" i="1" dirty="0">
                <a:solidFill>
                  <a:srgbClr val="FF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r>
              <a:rPr lang="vi-VN" sz="1800" dirty="0">
                <a:solidFill>
                  <a:srgbClr val="FF0000"/>
                </a:solidFill>
                <a:latin typeface="Times New Roman" pitchFamily="18" charset="0"/>
                <a:cs typeface="Times New Roman" pitchFamily="18" charset="0"/>
              </a:rPr>
              <a:t>;</a:t>
            </a:r>
            <a:endParaRPr lang="en-US" sz="1800" dirty="0">
              <a:solidFill>
                <a:srgbClr val="FF0000"/>
              </a:solidFill>
              <a:latin typeface="Times New Roman" pitchFamily="18" charset="0"/>
              <a:cs typeface="Times New Roman" pitchFamily="18" charset="0"/>
            </a:endParaRPr>
          </a:p>
          <a:p>
            <a:pPr marL="0" indent="432000" algn="just">
              <a:lnSpc>
                <a:spcPct val="120000"/>
              </a:lnSpc>
              <a:spcBef>
                <a:spcPts val="600"/>
              </a:spcBef>
              <a:spcAft>
                <a:spcPts val="600"/>
              </a:spcAft>
              <a:buNone/>
            </a:pPr>
            <a:r>
              <a:rPr lang="vi-VN" sz="1800" dirty="0">
                <a:latin typeface="Times New Roman" pitchFamily="18" charset="0"/>
                <a:cs typeface="Times New Roman" pitchFamily="18" charset="0"/>
              </a:rPr>
              <a:t>i) Cưỡng ép </a:t>
            </a:r>
            <a:r>
              <a:rPr lang="vi-VN" sz="1800" i="1" dirty="0">
                <a:solidFill>
                  <a:srgbClr val="C00000"/>
                </a:solidFill>
                <a:latin typeface="Times New Roman" pitchFamily="18" charset="0"/>
                <a:cs typeface="Times New Roman" pitchFamily="18" charset="0"/>
              </a:rPr>
              <a:t>thực hiện hành vi</a:t>
            </a:r>
            <a:r>
              <a:rPr lang="vi-VN" sz="1800" dirty="0">
                <a:solidFill>
                  <a:srgbClr val="C00000"/>
                </a:solidFill>
                <a:latin typeface="Times New Roman" pitchFamily="18" charset="0"/>
                <a:cs typeface="Times New Roman" pitchFamily="18" charset="0"/>
              </a:rPr>
              <a:t> </a:t>
            </a:r>
            <a:r>
              <a:rPr lang="vi-VN" sz="1800" dirty="0">
                <a:latin typeface="Times New Roman" pitchFamily="18" charset="0"/>
                <a:cs typeface="Times New Roman" pitchFamily="18" charset="0"/>
              </a:rPr>
              <a:t>quan hệ tình dục </a:t>
            </a:r>
            <a:r>
              <a:rPr lang="vi-VN" sz="1800" i="1" dirty="0">
                <a:solidFill>
                  <a:srgbClr val="C00000"/>
                </a:solidFill>
                <a:latin typeface="Times New Roman" pitchFamily="18" charset="0"/>
                <a:cs typeface="Times New Roman" pitchFamily="18" charset="0"/>
              </a:rPr>
              <a:t>trái ý muốn của vợ hoặc </a:t>
            </a:r>
            <a:r>
              <a:rPr lang="vi-VN" sz="1800" i="1" dirty="0" smtClean="0">
                <a:solidFill>
                  <a:srgbClr val="C00000"/>
                </a:solidFill>
                <a:latin typeface="Times New Roman" pitchFamily="18" charset="0"/>
                <a:cs typeface="Times New Roman" pitchFamily="18" charset="0"/>
              </a:rPr>
              <a:t>chồng</a:t>
            </a:r>
            <a:r>
              <a:rPr lang="en-US" sz="1800" i="1" dirty="0" smtClean="0">
                <a:solidFill>
                  <a:srgbClr val="C00000"/>
                </a:solidFill>
                <a:latin typeface="Times New Roman" pitchFamily="18" charset="0"/>
                <a:cs typeface="Times New Roman" pitchFamily="18" charset="0"/>
              </a:rPr>
              <a:t>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extLst>
      <p:ext uri="{BB962C8B-B14F-4D97-AF65-F5344CB8AC3E}">
        <p14:creationId xmlns:p14="http://schemas.microsoft.com/office/powerpoint/2010/main" val="162800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1" end="1"/>
                                            </p:txEl>
                                          </p:spTgt>
                                        </p:tgtEl>
                                      </p:cBhvr>
                                    </p:animEffect>
                                  </p:childTnLst>
                                </p:cTn>
                              </p:par>
                              <p:par>
                                <p:cTn id="22" presetID="31"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2" end="2"/>
                                            </p:txEl>
                                          </p:spTgt>
                                        </p:tgtEl>
                                      </p:cBhvr>
                                    </p:animEffect>
                                  </p:childTnLst>
                                </p:cTn>
                              </p:par>
                              <p:par>
                                <p:cTn id="28" presetID="31"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3" end="3"/>
                                            </p:txEl>
                                          </p:spTgt>
                                        </p:tgtEl>
                                      </p:cBhvr>
                                    </p:animEffect>
                                  </p:childTnLst>
                                </p:cTn>
                              </p:par>
                              <p:par>
                                <p:cTn id="34" presetID="31"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7"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8"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85800"/>
            <a:ext cx="8229600" cy="4876800"/>
          </a:xfrm>
        </p:spPr>
        <p:txBody>
          <a:bodyPr>
            <a:noAutofit/>
          </a:bodyPr>
          <a:lstStyle/>
          <a:p>
            <a:pPr marL="0" indent="432000" algn="just">
              <a:spcBef>
                <a:spcPts val="600"/>
              </a:spcBef>
              <a:spcAft>
                <a:spcPts val="600"/>
              </a:spcAft>
              <a:buNone/>
            </a:pPr>
            <a:r>
              <a:rPr lang="vi-VN" sz="1800" dirty="0">
                <a:latin typeface="Times New Roman" pitchFamily="18" charset="0"/>
                <a:cs typeface="Times New Roman" pitchFamily="18" charset="0"/>
              </a:rPr>
              <a:t>k) Cưỡng ép trình diễn hành vi khiêu dâm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cưỡng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ép</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nghe âm thanh, xem hình ảnh, đọc nội dung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khiêu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dâm</a:t>
            </a:r>
            <a:r>
              <a:rPr lang="en-US" sz="1800" dirty="0">
                <a:latin typeface="Times New Roman" pitchFamily="18" charset="0"/>
                <a:cs typeface="Times New Roman" pitchFamily="18" charset="0"/>
              </a:rPr>
              <a:t>,</a:t>
            </a:r>
            <a:r>
              <a:rPr lang="vi-VN" sz="1800" dirty="0">
                <a:latin typeface="Times New Roman" pitchFamily="18" charset="0"/>
                <a:cs typeface="Times New Roman" pitchFamily="18" charset="0"/>
              </a:rPr>
              <a:t> kích thích bạo lực </a:t>
            </a:r>
            <a:r>
              <a:rPr lang="en-US" sz="1800" i="1" dirty="0">
                <a:solidFill>
                  <a:srgbClr val="FF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r>
              <a:rPr lang="vi-VN" sz="1800" dirty="0">
                <a:solidFill>
                  <a:srgbClr val="FF0000"/>
                </a:solidFill>
                <a:latin typeface="Times New Roman" pitchFamily="18" charset="0"/>
                <a:cs typeface="Times New Roman" pitchFamily="18" charset="0"/>
              </a:rPr>
              <a:t>;</a:t>
            </a:r>
            <a:endParaRPr lang="en-US" sz="1800" dirty="0">
              <a:solidFill>
                <a:srgbClr val="FF0000"/>
              </a:solidFill>
              <a:latin typeface="Times New Roman" pitchFamily="18" charset="0"/>
              <a:cs typeface="Times New Roman" pitchFamily="18" charset="0"/>
            </a:endParaRPr>
          </a:p>
          <a:p>
            <a:pPr marL="0" indent="432000" algn="just">
              <a:spcBef>
                <a:spcPts val="600"/>
              </a:spcBef>
              <a:spcAft>
                <a:spcPts val="600"/>
              </a:spcAft>
              <a:buNone/>
            </a:pPr>
            <a:r>
              <a:rPr lang="vi-VN" sz="1800" dirty="0">
                <a:latin typeface="Times New Roman" pitchFamily="18" charset="0"/>
                <a:cs typeface="Times New Roman" pitchFamily="18" charset="0"/>
              </a:rPr>
              <a:t>l) Cưỡng ép tảo hôn, kết hôn, ly hôn hoặc cản trở kết hôn, ly hôn hợp pháp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bổ</a:t>
            </a:r>
            <a:r>
              <a:rPr lang="en-US" sz="1800" i="1" dirty="0" smtClean="0">
                <a:latin typeface="Times New Roman" pitchFamily="18" charset="0"/>
                <a:cs typeface="Times New Roman" pitchFamily="18" charset="0"/>
              </a:rPr>
              <a:t> </a:t>
            </a:r>
            <a:r>
              <a:rPr lang="en-US" sz="1800" i="1" dirty="0">
                <a:latin typeface="Times New Roman" pitchFamily="18" charset="0"/>
                <a:cs typeface="Times New Roman" pitchFamily="18" charset="0"/>
              </a:rPr>
              <a:t>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spcBef>
                <a:spcPts val="600"/>
              </a:spcBef>
              <a:spcAft>
                <a:spcPts val="600"/>
              </a:spcAft>
              <a:buNone/>
            </a:pPr>
            <a:r>
              <a:rPr lang="vi-VN" sz="1800" dirty="0">
                <a:latin typeface="Times New Roman" pitchFamily="18" charset="0"/>
                <a:cs typeface="Times New Roman" pitchFamily="18" charset="0"/>
              </a:rPr>
              <a:t>m) Cưỡng ép mang thai, phá thai, lựa chọn giới tính thai nhi </a:t>
            </a:r>
            <a:r>
              <a:rPr lang="en-US" sz="1800" i="1" dirty="0">
                <a:solidFill>
                  <a:srgbClr val="C0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r>
              <a:rPr lang="vi-VN" sz="1800" dirty="0">
                <a:solidFill>
                  <a:srgbClr val="FF0000"/>
                </a:solidFill>
                <a:latin typeface="Times New Roman" pitchFamily="18" charset="0"/>
                <a:cs typeface="Times New Roman" pitchFamily="18" charset="0"/>
              </a:rPr>
              <a:t>;  </a:t>
            </a:r>
            <a:endParaRPr lang="en-US" sz="1800" dirty="0">
              <a:solidFill>
                <a:srgbClr val="FF0000"/>
              </a:solidFill>
              <a:latin typeface="Times New Roman" pitchFamily="18" charset="0"/>
              <a:cs typeface="Times New Roman" pitchFamily="18" charset="0"/>
            </a:endParaRPr>
          </a:p>
          <a:p>
            <a:pPr marL="0" indent="432000" algn="just">
              <a:spcBef>
                <a:spcPts val="600"/>
              </a:spcBef>
              <a:spcAft>
                <a:spcPts val="600"/>
              </a:spcAft>
              <a:buNone/>
            </a:pPr>
            <a:r>
              <a:rPr lang="vi-VN" sz="1800" dirty="0">
                <a:latin typeface="Times New Roman" pitchFamily="18" charset="0"/>
                <a:cs typeface="Times New Roman" pitchFamily="18" charset="0"/>
              </a:rPr>
              <a:t>n) Chiếm đoạt, h</a:t>
            </a:r>
            <a:r>
              <a:rPr lang="en-US" sz="1800" dirty="0" err="1">
                <a:latin typeface="Times New Roman" pitchFamily="18" charset="0"/>
                <a:cs typeface="Times New Roman" pitchFamily="18" charset="0"/>
              </a:rPr>
              <a:t>ủy</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hoại tài sản chung của gia 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hoặc</a:t>
            </a:r>
            <a:r>
              <a:rPr lang="vi-VN" sz="1800" dirty="0">
                <a:latin typeface="Times New Roman" pitchFamily="18" charset="0"/>
                <a:cs typeface="Times New Roman" pitchFamily="18" charset="0"/>
              </a:rPr>
              <a:t> tài sản riêng của thành viên khác trong gia đình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bổ</a:t>
            </a:r>
            <a:r>
              <a:rPr lang="en-US" sz="1800" i="1" dirty="0" smtClean="0">
                <a:latin typeface="Times New Roman" pitchFamily="18" charset="0"/>
                <a:cs typeface="Times New Roman" pitchFamily="18" charset="0"/>
              </a:rPr>
              <a:t> </a:t>
            </a:r>
            <a:r>
              <a:rPr lang="en-US" sz="1800" i="1" dirty="0">
                <a:latin typeface="Times New Roman" pitchFamily="18" charset="0"/>
                <a:cs typeface="Times New Roman" pitchFamily="18" charset="0"/>
              </a:rPr>
              <a:t>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spcBef>
                <a:spcPts val="600"/>
              </a:spcBef>
              <a:spcAft>
                <a:spcPts val="600"/>
              </a:spcAft>
              <a:buNone/>
            </a:pPr>
            <a:r>
              <a:rPr lang="vi-VN" sz="1800" dirty="0">
                <a:latin typeface="Times New Roman" pitchFamily="18" charset="0"/>
                <a:cs typeface="Times New Roman" pitchFamily="18" charset="0"/>
              </a:rPr>
              <a:t>o) Cưỡng ép thành viên gia đình học tập, lao động quá sức, đóng góp tài chính quá khả năng của họ; kiểm soát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tài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sản</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thu nhập của thành viên gia đình nhằm tạo ra tình trạng </a:t>
            </a:r>
            <a:r>
              <a:rPr lang="en-US" sz="1800" dirty="0" err="1">
                <a:latin typeface="Times New Roman" pitchFamily="18" charset="0"/>
                <a:cs typeface="Times New Roman" pitchFamily="18" charset="0"/>
              </a:rPr>
              <a:t>lệ</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thuộc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mặt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chất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thần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hoặc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mặt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khác</a:t>
            </a:r>
            <a:r>
              <a:rPr lang="en-US" sz="1800" dirty="0">
                <a:latin typeface="Times New Roman" pitchFamily="18" charset="0"/>
                <a:cs typeface="Times New Roman" pitchFamily="18" charset="0"/>
              </a:rPr>
              <a:t>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a:p>
            <a:pPr marL="0" indent="432000" algn="just">
              <a:spcBef>
                <a:spcPts val="600"/>
              </a:spcBef>
              <a:spcAft>
                <a:spcPts val="600"/>
              </a:spcAft>
              <a:buNone/>
            </a:pPr>
            <a:r>
              <a:rPr lang="vi-VN" sz="1800" dirty="0">
                <a:latin typeface="Times New Roman" pitchFamily="18" charset="0"/>
                <a:cs typeface="Times New Roman" pitchFamily="18" charset="0"/>
              </a:rPr>
              <a:t>p) Cô lập, giam cầm thành viên gia đình </a:t>
            </a:r>
            <a:r>
              <a:rPr lang="en-US" sz="1800" i="1" dirty="0">
                <a:solidFill>
                  <a:srgbClr val="C00000"/>
                </a:solidFill>
                <a:latin typeface="Times New Roman" pitchFamily="18" charset="0"/>
                <a:cs typeface="Times New Roman" pitchFamily="18" charset="0"/>
              </a:rPr>
              <a:t>(</a:t>
            </a:r>
            <a:r>
              <a:rPr lang="en-US" sz="1800" i="1" dirty="0" err="1">
                <a:solidFill>
                  <a:srgbClr val="FF0000"/>
                </a:solidFill>
                <a:latin typeface="Times New Roman" pitchFamily="18" charset="0"/>
                <a:cs typeface="Times New Roman" pitchFamily="18" charset="0"/>
              </a:rPr>
              <a:t>Bổ</a:t>
            </a:r>
            <a:r>
              <a:rPr lang="en-US" sz="1800" i="1" dirty="0">
                <a:solidFill>
                  <a:srgbClr val="FF0000"/>
                </a:solidFill>
                <a:latin typeface="Times New Roman" pitchFamily="18" charset="0"/>
                <a:cs typeface="Times New Roman" pitchFamily="18" charset="0"/>
              </a:rPr>
              <a:t> sung </a:t>
            </a:r>
            <a:r>
              <a:rPr lang="en-US" sz="1800" i="1" dirty="0" err="1">
                <a:solidFill>
                  <a:srgbClr val="FF0000"/>
                </a:solidFill>
                <a:latin typeface="Times New Roman" pitchFamily="18" charset="0"/>
                <a:cs typeface="Times New Roman" pitchFamily="18" charset="0"/>
              </a:rPr>
              <a:t>mới</a:t>
            </a:r>
            <a:r>
              <a:rPr lang="en-US" sz="1800" i="1" dirty="0">
                <a:solidFill>
                  <a:srgbClr val="FF0000"/>
                </a:solidFill>
                <a:latin typeface="Times New Roman" pitchFamily="18" charset="0"/>
                <a:cs typeface="Times New Roman" pitchFamily="18" charset="0"/>
              </a:rPr>
              <a:t>)</a:t>
            </a:r>
            <a:r>
              <a:rPr lang="en-US" sz="1800" dirty="0">
                <a:solidFill>
                  <a:srgbClr val="FF0000"/>
                </a:solidFill>
                <a:latin typeface="Times New Roman" pitchFamily="18" charset="0"/>
                <a:cs typeface="Times New Roman" pitchFamily="18" charset="0"/>
              </a:rPr>
              <a:t>;</a:t>
            </a:r>
          </a:p>
          <a:p>
            <a:pPr marL="0" indent="432000" algn="just">
              <a:spcBef>
                <a:spcPts val="600"/>
              </a:spcBef>
              <a:spcAft>
                <a:spcPts val="600"/>
              </a:spcAft>
              <a:buNone/>
            </a:pPr>
            <a:r>
              <a:rPr lang="vi-VN" sz="1800" dirty="0">
                <a:latin typeface="Times New Roman" pitchFamily="18" charset="0"/>
                <a:cs typeface="Times New Roman" pitchFamily="18" charset="0"/>
              </a:rPr>
              <a:t>q) Cưỡng ép thành viên gia đình ra khỏi chỗ ở hợp pháp trái pháp luật </a:t>
            </a:r>
            <a:r>
              <a:rPr lang="en-US" sz="1800" i="1" dirty="0" smtClean="0">
                <a:latin typeface="Times New Roman" pitchFamily="18" charset="0"/>
                <a:cs typeface="Times New Roman" pitchFamily="18" charset="0"/>
              </a:rPr>
              <a:t>(</a:t>
            </a:r>
            <a:r>
              <a:rPr lang="en-US" sz="1800" i="1" dirty="0" err="1">
                <a:latin typeface="Times New Roman" pitchFamily="18" charset="0"/>
                <a:cs typeface="Times New Roman" pitchFamily="18" charset="0"/>
              </a:rPr>
              <a:t>S</a:t>
            </a:r>
            <a:r>
              <a:rPr lang="en-US" sz="1800" i="1" dirty="0" err="1" smtClean="0">
                <a:latin typeface="Times New Roman" pitchFamily="18" charset="0"/>
                <a:cs typeface="Times New Roman" pitchFamily="18" charset="0"/>
              </a:rPr>
              <a:t>ửa</a:t>
            </a: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đổi</a:t>
            </a:r>
            <a:r>
              <a:rPr lang="en-US" sz="1800" i="1" dirty="0" smtClean="0">
                <a:latin typeface="Times New Roman" pitchFamily="18" charset="0"/>
                <a:cs typeface="Times New Roman" pitchFamily="18" charset="0"/>
              </a:rPr>
              <a:t>, </a:t>
            </a:r>
            <a:r>
              <a:rPr lang="en-US" sz="1800" i="1" dirty="0" err="1">
                <a:latin typeface="Times New Roman" pitchFamily="18" charset="0"/>
                <a:cs typeface="Times New Roman" pitchFamily="18" charset="0"/>
              </a:rPr>
              <a:t>bổ</a:t>
            </a:r>
            <a:r>
              <a:rPr lang="en-US" sz="1800" i="1" dirty="0">
                <a:latin typeface="Times New Roman" pitchFamily="18" charset="0"/>
                <a:cs typeface="Times New Roman" pitchFamily="18" charset="0"/>
              </a:rPr>
              <a:t> sung)</a:t>
            </a:r>
            <a:r>
              <a:rPr lang="vi-VN" sz="1800" dirty="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extLst>
      <p:ext uri="{BB962C8B-B14F-4D97-AF65-F5344CB8AC3E}">
        <p14:creationId xmlns:p14="http://schemas.microsoft.com/office/powerpoint/2010/main" val="780008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down)">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762000"/>
            <a:ext cx="8153400" cy="4876800"/>
          </a:xfrm>
        </p:spPr>
        <p:txBody>
          <a:bodyPr>
            <a:noAutofit/>
          </a:bodyPr>
          <a:lstStyle/>
          <a:p>
            <a:pPr marL="0" indent="0">
              <a:lnSpc>
                <a:spcPts val="2160"/>
              </a:lnSpc>
              <a:spcBef>
                <a:spcPts val="600"/>
              </a:spcBef>
              <a:spcAft>
                <a:spcPts val="600"/>
              </a:spcAft>
              <a:buNone/>
            </a:pPr>
            <a:r>
              <a:rPr lang="en-GB" sz="1800" b="1" dirty="0" smtClean="0">
                <a:solidFill>
                  <a:srgbClr val="FF0000"/>
                </a:solidFill>
                <a:latin typeface="Times New Roman" pitchFamily="18" charset="0"/>
                <a:cs typeface="Times New Roman" pitchFamily="18" charset="0"/>
              </a:rPr>
              <a:t>          </a:t>
            </a:r>
            <a:r>
              <a:rPr lang="en-GB" sz="1600" b="1" dirty="0" smtClean="0">
                <a:latin typeface="Times New Roman" pitchFamily="18" charset="0"/>
                <a:cs typeface="Times New Roman" pitchFamily="18" charset="0"/>
              </a:rPr>
              <a:t>I. </a:t>
            </a:r>
            <a:r>
              <a:rPr lang="en-GB" sz="1600" b="1" dirty="0" err="1" smtClean="0">
                <a:latin typeface="Times New Roman" pitchFamily="18" charset="0"/>
                <a:cs typeface="Times New Roman" pitchFamily="18" charset="0"/>
              </a:rPr>
              <a:t>KHÁI</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QUÁT</a:t>
            </a:r>
            <a:r>
              <a:rPr lang="en-GB" sz="1600" b="1" dirty="0" smtClean="0">
                <a:latin typeface="Times New Roman" pitchFamily="18" charset="0"/>
                <a:cs typeface="Times New Roman" pitchFamily="18" charset="0"/>
              </a:rPr>
              <a:t> CHUNG</a:t>
            </a:r>
          </a:p>
          <a:p>
            <a:pPr marL="0" indent="0">
              <a:lnSpc>
                <a:spcPts val="2160"/>
              </a:lnSpc>
              <a:spcBef>
                <a:spcPts val="600"/>
              </a:spcBef>
              <a:spcAft>
                <a:spcPts val="600"/>
              </a:spcAft>
              <a:buNone/>
            </a:pPr>
            <a:r>
              <a:rPr lang="en-GB" sz="1800" b="1" dirty="0">
                <a:latin typeface="Times New Roman" pitchFamily="18" charset="0"/>
                <a:cs typeface="Times New Roman" pitchFamily="18" charset="0"/>
              </a:rPr>
              <a:t> </a:t>
            </a:r>
            <a:r>
              <a:rPr lang="en-GB" sz="1800" b="1" dirty="0" smtClean="0">
                <a:latin typeface="Times New Roman" pitchFamily="18" charset="0"/>
                <a:cs typeface="Times New Roman" pitchFamily="18" charset="0"/>
              </a:rPr>
              <a:t>         1. </a:t>
            </a:r>
            <a:r>
              <a:rPr lang="en-GB" sz="1800" b="1" dirty="0" err="1" smtClean="0">
                <a:latin typeface="Times New Roman" pitchFamily="18" charset="0"/>
                <a:cs typeface="Times New Roman" pitchFamily="18" charset="0"/>
              </a:rPr>
              <a:t>Sự</a:t>
            </a:r>
            <a:r>
              <a:rPr lang="en-GB" sz="1800" b="1" dirty="0" smtClean="0">
                <a:latin typeface="Times New Roman" pitchFamily="18" charset="0"/>
                <a:cs typeface="Times New Roman" pitchFamily="18" charset="0"/>
              </a:rPr>
              <a:t> </a:t>
            </a:r>
            <a:r>
              <a:rPr lang="en-GB" sz="1800" b="1" dirty="0" err="1">
                <a:latin typeface="Times New Roman" pitchFamily="18" charset="0"/>
                <a:cs typeface="Times New Roman" pitchFamily="18" charset="0"/>
              </a:rPr>
              <a:t>cần</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thiết</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sửa</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đổi</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Luật</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Phòng</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chống</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bạo</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lực</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gia</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đình</a:t>
            </a:r>
            <a:r>
              <a:rPr lang="en-GB" sz="1800" b="1" dirty="0">
                <a:latin typeface="Times New Roman" pitchFamily="18" charset="0"/>
                <a:cs typeface="Times New Roman" pitchFamily="18" charset="0"/>
              </a:rPr>
              <a:t> </a:t>
            </a:r>
          </a:p>
          <a:p>
            <a:pPr marL="0" indent="0" algn="just">
              <a:lnSpc>
                <a:spcPts val="2160"/>
              </a:lnSpc>
              <a:spcBef>
                <a:spcPts val="600"/>
              </a:spcBef>
              <a:spcAft>
                <a:spcPts val="600"/>
              </a:spcAft>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bạo</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lực</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gia</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khóa</a:t>
            </a:r>
            <a:r>
              <a:rPr lang="en-US" sz="1800" dirty="0">
                <a:latin typeface="Times New Roman" pitchFamily="18" charset="0"/>
                <a:cs typeface="Times New Roman" pitchFamily="18" charset="0"/>
              </a:rPr>
              <a:t> XII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qua </a:t>
            </a:r>
            <a:r>
              <a:rPr lang="en-US" sz="1800" dirty="0" err="1" smtClean="0">
                <a:latin typeface="Times New Roman" pitchFamily="18" charset="0"/>
                <a:cs typeface="Times New Roman" pitchFamily="18" charset="0"/>
              </a:rPr>
              <a:t>ngày</a:t>
            </a:r>
            <a:r>
              <a:rPr lang="en-US" sz="1800" dirty="0" smtClean="0">
                <a:latin typeface="Times New Roman" pitchFamily="18" charset="0"/>
                <a:cs typeface="Times New Roman" pitchFamily="18" charset="0"/>
              </a:rPr>
              <a:t> 21 </a:t>
            </a:r>
            <a:r>
              <a:rPr lang="en-US" sz="1800" dirty="0" err="1">
                <a:latin typeface="Times New Roman" pitchFamily="18" charset="0"/>
                <a:cs typeface="Times New Roman" pitchFamily="18" charset="0"/>
              </a:rPr>
              <a:t>tháng</a:t>
            </a:r>
            <a:r>
              <a:rPr lang="en-US" sz="1800" dirty="0">
                <a:latin typeface="Times New Roman" pitchFamily="18" charset="0"/>
                <a:cs typeface="Times New Roman" pitchFamily="18" charset="0"/>
              </a:rPr>
              <a:t> 11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2007,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từ</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ngày</a:t>
            </a:r>
            <a:r>
              <a:rPr lang="en-US" sz="1800" dirty="0">
                <a:latin typeface="Times New Roman" pitchFamily="18" charset="0"/>
                <a:cs typeface="Times New Roman" pitchFamily="18" charset="0"/>
              </a:rPr>
              <a:t> 01 </a:t>
            </a:r>
            <a:r>
              <a:rPr lang="en-US" sz="1800" dirty="0" err="1">
                <a:latin typeface="Times New Roman" pitchFamily="18" charset="0"/>
                <a:cs typeface="Times New Roman" pitchFamily="18" charset="0"/>
              </a:rPr>
              <a:t>tháng</a:t>
            </a:r>
            <a:r>
              <a:rPr lang="en-US" sz="1800" dirty="0">
                <a:latin typeface="Times New Roman" pitchFamily="18" charset="0"/>
                <a:cs typeface="Times New Roman" pitchFamily="18" charset="0"/>
              </a:rPr>
              <a:t> 7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2008.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a:t>
            </a:r>
            <a:r>
              <a:rPr lang="en-US" sz="1800" dirty="0" err="1" smtClean="0">
                <a:latin typeface="Times New Roman" pitchFamily="18" charset="0"/>
                <a:cs typeface="Times New Roman" pitchFamily="18" charset="0"/>
              </a:rPr>
              <a:t>BLGĐ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được</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ban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Việt</a:t>
            </a:r>
            <a:r>
              <a:rPr lang="en-US" sz="1800" dirty="0">
                <a:latin typeface="Times New Roman" pitchFamily="18" charset="0"/>
                <a:cs typeface="Times New Roman" pitchFamily="18" charset="0"/>
              </a:rPr>
              <a:t> Nam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một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hóa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bản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hợp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quyền</a:t>
            </a:r>
            <a:r>
              <a:rPr lang="en-US" sz="1800" dirty="0">
                <a:latin typeface="Times New Roman" pitchFamily="18" charset="0"/>
                <a:cs typeface="Times New Roman" pitchFamily="18" charset="0"/>
              </a:rPr>
              <a:t> con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endParaRPr lang="en-US" sz="1800" dirty="0" smtClean="0">
              <a:latin typeface="Times New Roman" pitchFamily="18" charset="0"/>
              <a:cs typeface="Times New Roman" pitchFamily="18" charset="0"/>
            </a:endParaRPr>
          </a:p>
          <a:p>
            <a:pPr marL="0" indent="0" algn="just">
              <a:lnSpc>
                <a:spcPts val="2160"/>
              </a:lnSpc>
              <a:spcBef>
                <a:spcPts val="600"/>
              </a:spcBef>
              <a:spcAft>
                <a:spcPts val="600"/>
              </a:spcAft>
              <a:buNone/>
            </a:pP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Sau</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15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nhận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tích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Trách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nhiệm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không</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chỉ</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riêng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một</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cấp</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một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ngành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một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địa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phương</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mà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thuộc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trách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nhiệm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toàn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Mọi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đều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án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xử</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hướng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giảm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theo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từng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độ</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a:t>
            </a:r>
          </a:p>
        </p:txBody>
      </p:sp>
      <p:pic>
        <p:nvPicPr>
          <p:cNvPr id="5"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419600"/>
          </a:xfrm>
        </p:spPr>
        <p:txBody>
          <a:bodyPr>
            <a:normAutofit/>
          </a:bodyPr>
          <a:lstStyle/>
          <a:p>
            <a:pPr marL="0" indent="0" algn="just">
              <a:lnSpc>
                <a:spcPts val="2160"/>
              </a:lnSpc>
              <a:spcBef>
                <a:spcPts val="600"/>
              </a:spcBef>
              <a:spcAft>
                <a:spcPts val="600"/>
              </a:spcAft>
              <a:buNone/>
            </a:pPr>
            <a:r>
              <a:rPr lang="en-US" sz="1800" b="1" dirty="0" smtClean="0">
                <a:solidFill>
                  <a:srgbClr val="FF0000"/>
                </a:solidFill>
                <a:latin typeface="Times New Roman" pitchFamily="18" charset="0"/>
                <a:cs typeface="Times New Roman" pitchFamily="18" charset="0"/>
              </a:rPr>
              <a:t>          </a:t>
            </a:r>
            <a:r>
              <a:rPr lang="en-US" sz="1800" b="1" dirty="0" smtClean="0">
                <a:latin typeface="Times New Roman" pitchFamily="18" charset="0"/>
                <a:cs typeface="Times New Roman" pitchFamily="18" charset="0"/>
              </a:rPr>
              <a:t>3. </a:t>
            </a:r>
            <a:r>
              <a:rPr lang="en-US" sz="1800" b="1" dirty="0" err="1">
                <a:latin typeface="Times New Roman" pitchFamily="18" charset="0"/>
                <a:cs typeface="Times New Roman" pitchFamily="18" charset="0"/>
              </a:rPr>
              <a:t>Mở</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rộng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đối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tượng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b="1" dirty="0" err="1">
                <a:latin typeface="Times New Roman" pitchFamily="18" charset="0"/>
                <a:cs typeface="Times New Roman" pitchFamily="18" charset="0"/>
              </a:rPr>
              <a:t>ngoài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quan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hệ</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hôn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nhân</a:t>
            </a:r>
            <a:endParaRPr lang="en-US" sz="1800" b="1" dirty="0">
              <a:latin typeface="Times New Roman" pitchFamily="18" charset="0"/>
              <a:cs typeface="Times New Roman" pitchFamily="18" charset="0"/>
            </a:endParaRPr>
          </a:p>
          <a:p>
            <a:pPr marL="0" indent="0" algn="just">
              <a:lnSpc>
                <a:spcPts val="2160"/>
              </a:lnSpc>
              <a:spcBef>
                <a:spcPts val="600"/>
              </a:spcBef>
              <a:spcAft>
                <a:spcPts val="600"/>
              </a:spcAft>
              <a:buNone/>
            </a:pPr>
            <a:r>
              <a:rPr lang="en-US" sz="1800" dirty="0" smtClean="0">
                <a:latin typeface="Times New Roman" pitchFamily="18" charset="0"/>
                <a:cs typeface="Times New Roman" pitchFamily="18" charset="0"/>
              </a:rPr>
              <a:t>           - </a:t>
            </a:r>
            <a:r>
              <a:rPr lang="en-US" sz="1800" dirty="0">
                <a:latin typeface="Times New Roman" pitchFamily="18" charset="0"/>
                <a:cs typeface="Times New Roman" pitchFamily="18" charset="0"/>
              </a:rPr>
              <a:t>Theo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năm</a:t>
            </a:r>
            <a:r>
              <a:rPr lang="en-US" sz="1800" dirty="0" smtClean="0">
                <a:latin typeface="Times New Roman" pitchFamily="18" charset="0"/>
                <a:cs typeface="Times New Roman" pitchFamily="18" charset="0"/>
              </a:rPr>
              <a:t> 2007</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cũngđược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dụng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đối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hôn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hoặc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nữ</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hôn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chồng</a:t>
            </a:r>
            <a:r>
              <a:rPr lang="en-US" sz="1800" dirty="0">
                <a:latin typeface="Times New Roman" pitchFamily="18" charset="0"/>
                <a:cs typeface="Times New Roman" pitchFamily="18" charset="0"/>
              </a:rPr>
              <a:t>.</a:t>
            </a:r>
          </a:p>
          <a:p>
            <a:pPr marL="0" indent="0" algn="just">
              <a:lnSpc>
                <a:spcPts val="2160"/>
              </a:lnSpc>
              <a:spcBef>
                <a:spcPts val="600"/>
              </a:spcBef>
              <a:spcAft>
                <a:spcPts val="600"/>
              </a:spcAft>
              <a:buNone/>
            </a:pPr>
            <a:r>
              <a:rPr lang="en-US" sz="1800" dirty="0" smtClean="0">
                <a:latin typeface="Times New Roman" pitchFamily="18" charset="0"/>
                <a:cs typeface="Times New Roman" pitchFamily="18" charset="0"/>
              </a:rPr>
              <a:t>           - </a:t>
            </a:r>
            <a:r>
              <a:rPr lang="en-US" sz="1800" dirty="0">
                <a:latin typeface="Times New Roman" pitchFamily="18" charset="0"/>
                <a:cs typeface="Times New Roman" pitchFamily="18" charset="0"/>
              </a:rPr>
              <a:t>Theo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năm</a:t>
            </a:r>
            <a:r>
              <a:rPr lang="en-US" sz="1800" dirty="0" smtClean="0">
                <a:latin typeface="Times New Roman" pitchFamily="18" charset="0"/>
                <a:cs typeface="Times New Roman" pitchFamily="18" charset="0"/>
              </a:rPr>
              <a:t> 2022</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giữa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hôn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cha, </a:t>
            </a:r>
            <a:r>
              <a:rPr lang="en-US" sz="1800" dirty="0" err="1">
                <a:latin typeface="Times New Roman" pitchFamily="18" charset="0"/>
                <a:cs typeface="Times New Roman" pitchFamily="18" charset="0"/>
              </a:rPr>
              <a:t>mẹ</a:t>
            </a:r>
            <a:r>
              <a:rPr lang="en-US" sz="1800" dirty="0">
                <a:latin typeface="Times New Roman" pitchFamily="18" charset="0"/>
                <a:cs typeface="Times New Roman" pitchFamily="18" charset="0"/>
              </a:rPr>
              <a:t>, con </a:t>
            </a:r>
            <a:r>
              <a:rPr lang="en-US" sz="1800" dirty="0" err="1">
                <a:latin typeface="Times New Roman" pitchFamily="18" charset="0"/>
                <a:cs typeface="Times New Roman" pitchFamily="18" charset="0"/>
              </a:rPr>
              <a:t>riêng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anh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em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hôn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từng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quan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hệ</a:t>
            </a:r>
            <a:r>
              <a:rPr lang="en-US" sz="1800" dirty="0">
                <a:latin typeface="Times New Roman" pitchFamily="18" charset="0"/>
                <a:cs typeface="Times New Roman" pitchFamily="18" charset="0"/>
              </a:rPr>
              <a:t> cha </a:t>
            </a:r>
            <a:r>
              <a:rPr lang="en-US" sz="1800" dirty="0" err="1">
                <a:latin typeface="Times New Roman" pitchFamily="18" charset="0"/>
                <a:cs typeface="Times New Roman" pitchFamily="18" charset="0"/>
              </a:rPr>
              <a:t>mẹ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nuôi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con </a:t>
            </a:r>
            <a:r>
              <a:rPr lang="en-US" sz="1800" dirty="0" err="1">
                <a:latin typeface="Times New Roman" pitchFamily="18" charset="0"/>
                <a:cs typeface="Times New Roman" pitchFamily="18" charset="0"/>
              </a:rPr>
              <a:t>nuôi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cũng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theo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a:t>
            </a:r>
          </a:p>
          <a:p>
            <a:pPr marL="0" indent="0" algn="just">
              <a:lnSpc>
                <a:spcPts val="2160"/>
              </a:lnSpc>
              <a:spcBef>
                <a:spcPts val="600"/>
              </a:spcBef>
              <a:spcAft>
                <a:spcPts val="600"/>
              </a:spcAft>
              <a:buNone/>
            </a:pPr>
            <a:r>
              <a:rPr lang="en-US" sz="1800" b="1" i="1" dirty="0" smtClean="0">
                <a:latin typeface="Times New Roman" pitchFamily="18" charset="0"/>
                <a:cs typeface="Times New Roman" pitchFamily="18" charset="0"/>
              </a:rPr>
              <a:t>             </a:t>
            </a:r>
            <a:r>
              <a:rPr lang="en-US" sz="1800" b="1" i="1" dirty="0" err="1" smtClean="0">
                <a:latin typeface="Times New Roman" pitchFamily="18" charset="0"/>
                <a:cs typeface="Times New Roman" pitchFamily="18" charset="0"/>
              </a:rPr>
              <a:t>Như</a:t>
            </a:r>
            <a:r>
              <a:rPr lang="en-US" sz="1800" b="1" i="1" dirty="0" smtClean="0">
                <a:latin typeface="Times New Roman" pitchFamily="18" charset="0"/>
                <a:cs typeface="Times New Roman" pitchFamily="18" charset="0"/>
              </a:rPr>
              <a:t> </a:t>
            </a:r>
            <a:r>
              <a:rPr lang="en-US" sz="1800" b="1" i="1" dirty="0" err="1">
                <a:latin typeface="Times New Roman" pitchFamily="18" charset="0"/>
                <a:cs typeface="Times New Roman" pitchFamily="18" charset="0"/>
              </a:rPr>
              <a:t>vậy</a:t>
            </a:r>
            <a:r>
              <a:rPr lang="en-US" sz="1800" b="1" i="1"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rộng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đối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tượng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ngoài</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quan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hệ</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hôn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nhân</a:t>
            </a:r>
            <a:r>
              <a:rPr lang="en-US" sz="1800" dirty="0">
                <a:solidFill>
                  <a:srgbClr val="FF0000"/>
                </a:solidFill>
                <a:latin typeface="Times New Roman" pitchFamily="18" charset="0"/>
                <a:cs typeface="Times New Roman" pitchFamily="18" charset="0"/>
              </a:rPr>
              <a:t>.</a:t>
            </a: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3352800"/>
          </a:xfrm>
        </p:spPr>
        <p:txBody>
          <a:bodyPr>
            <a:normAutofit/>
          </a:bodyPr>
          <a:lstStyle/>
          <a:p>
            <a:pPr marL="0" indent="0">
              <a:lnSpc>
                <a:spcPts val="2200"/>
              </a:lnSpc>
              <a:spcBef>
                <a:spcPts val="600"/>
              </a:spcBef>
              <a:spcAft>
                <a:spcPts val="600"/>
              </a:spcAft>
              <a:buNone/>
            </a:pPr>
            <a:r>
              <a:rPr lang="en-US" sz="1800" b="1" dirty="0" smtClean="0">
                <a:solidFill>
                  <a:srgbClr val="FF0000"/>
                </a:solidFill>
                <a:latin typeface="Times New Roman" pitchFamily="18" charset="0"/>
                <a:cs typeface="Times New Roman" pitchFamily="18" charset="0"/>
              </a:rPr>
              <a:t>        </a:t>
            </a:r>
            <a:r>
              <a:rPr lang="en-US" sz="1800" b="1" dirty="0" smtClean="0">
                <a:latin typeface="Times New Roman" pitchFamily="18" charset="0"/>
                <a:cs typeface="Times New Roman" pitchFamily="18" charset="0"/>
              </a:rPr>
              <a:t>4</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Bổ</a:t>
            </a:r>
            <a:r>
              <a:rPr lang="en-US" sz="1800" b="1" dirty="0">
                <a:latin typeface="Times New Roman" pitchFamily="18" charset="0"/>
                <a:cs typeface="Times New Roman" pitchFamily="18" charset="0"/>
              </a:rPr>
              <a:t> sung</a:t>
            </a:r>
            <a:r>
              <a:rPr lang="en-US" sz="1800" dirty="0">
                <a:latin typeface="Times New Roman" pitchFamily="18" charset="0"/>
                <a:cs typeface="Times New Roman" pitchFamily="18" charset="0"/>
              </a:rPr>
              <a:t> </a:t>
            </a:r>
            <a:r>
              <a:rPr lang="en-US" sz="1800" b="1" dirty="0" err="1">
                <a:latin typeface="Times New Roman" pitchFamily="18" charset="0"/>
                <a:cs typeface="Times New Roman" pitchFamily="18" charset="0"/>
              </a:rPr>
              <a:t>hình</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thức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tuyên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truyền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về</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phòng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chống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đình</a:t>
            </a:r>
            <a:endParaRPr lang="en-US" sz="1800" b="1" dirty="0">
              <a:latin typeface="Times New Roman" pitchFamily="18" charset="0"/>
              <a:cs typeface="Times New Roman" pitchFamily="18" charset="0"/>
            </a:endParaRPr>
          </a:p>
          <a:p>
            <a:pPr marL="0" indent="0" algn="just">
              <a:lnSpc>
                <a:spcPts val="2200"/>
              </a:lnSpc>
              <a:spcBef>
                <a:spcPts val="600"/>
              </a:spcBef>
              <a:spcAft>
                <a:spcPts val="600"/>
              </a:spcAft>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Điều</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15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thêm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thảo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tập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huấn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nói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cuộc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dịch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hợp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a:t>
            </a:r>
          </a:p>
          <a:p>
            <a:pPr marL="0" indent="0" algn="just">
              <a:lnSpc>
                <a:spcPts val="2200"/>
              </a:lnSpc>
              <a:spcBef>
                <a:spcPts val="600"/>
              </a:spcBef>
              <a:spcAft>
                <a:spcPts val="600"/>
              </a:spcAft>
              <a:buNone/>
            </a:pPr>
            <a:r>
              <a:rPr lang="en-US" sz="1800" b="1"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5</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Bổ</a:t>
            </a:r>
            <a:r>
              <a:rPr lang="en-US" sz="1800" b="1" dirty="0">
                <a:latin typeface="Times New Roman" pitchFamily="18" charset="0"/>
                <a:cs typeface="Times New Roman" pitchFamily="18" charset="0"/>
              </a:rPr>
              <a:t> sung </a:t>
            </a:r>
            <a:r>
              <a:rPr lang="en-US" sz="1800" b="1" dirty="0" err="1">
                <a:latin typeface="Times New Roman" pitchFamily="18" charset="0"/>
                <a:cs typeface="Times New Roman" pitchFamily="18" charset="0"/>
              </a:rPr>
              <a:t>nơi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tiếp</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nhận</a:t>
            </a:r>
            <a:r>
              <a:rPr lang="en-US" sz="1800" b="1" dirty="0">
                <a:latin typeface="Times New Roman" pitchFamily="18" charset="0"/>
                <a:cs typeface="Times New Roman" pitchFamily="18" charset="0"/>
              </a:rPr>
              <a:t> tin </a:t>
            </a:r>
            <a:r>
              <a:rPr lang="en-US" sz="1800" b="1" dirty="0" err="1">
                <a:latin typeface="Times New Roman" pitchFamily="18" charset="0"/>
                <a:cs typeface="Times New Roman" pitchFamily="18" charset="0"/>
              </a:rPr>
              <a:t>báo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về</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endParaRPr lang="en-US" sz="1800" b="1" dirty="0" smtClean="0">
              <a:latin typeface="Times New Roman" pitchFamily="18" charset="0"/>
              <a:cs typeface="Times New Roman" pitchFamily="18" charset="0"/>
            </a:endParaRPr>
          </a:p>
          <a:p>
            <a:pPr marL="0" indent="0" algn="just">
              <a:lnSpc>
                <a:spcPts val="2200"/>
              </a:lnSpc>
              <a:spcBef>
                <a:spcPts val="600"/>
              </a:spcBef>
              <a:spcAft>
                <a:spcPts val="600"/>
              </a:spcAft>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Ngoài</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chỉ</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tiếp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nhận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cũ</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Điều</a:t>
            </a:r>
            <a:r>
              <a:rPr lang="en-US" sz="1800" dirty="0">
                <a:latin typeface="Times New Roman" pitchFamily="18" charset="0"/>
                <a:cs typeface="Times New Roman" pitchFamily="18" charset="0"/>
              </a:rPr>
              <a:t> 19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bổ</a:t>
            </a:r>
            <a:r>
              <a:rPr lang="en-US" sz="1800" dirty="0">
                <a:latin typeface="Times New Roman" pitchFamily="18" charset="0"/>
                <a:cs typeface="Times New Roman" pitchFamily="18" charset="0"/>
              </a:rPr>
              <a:t> sung </a:t>
            </a:r>
            <a:r>
              <a:rPr lang="en-US" sz="1800" dirty="0" err="1">
                <a:latin typeface="Times New Roman" pitchFamily="18" charset="0"/>
                <a:cs typeface="Times New Roman" pitchFamily="18" charset="0"/>
              </a:rPr>
              <a:t>thêm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một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tiếp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nhận</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báo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học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đứng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đầu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trị</a:t>
            </a:r>
            <a:r>
              <a:rPr lang="en-US" sz="1800" dirty="0">
                <a:latin typeface="Times New Roman" pitchFamily="18" charset="0"/>
                <a:cs typeface="Times New Roman" pitchFamily="18" charset="0"/>
              </a:rPr>
              <a:t> -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xảy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ra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đài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thoại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endParaRPr lang="en-US" sz="1800" b="1"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81400"/>
            <a:ext cx="8153400" cy="2895600"/>
          </a:xfrm>
        </p:spPr>
        <p:txBody>
          <a:bodyPr>
            <a:noAutofit/>
          </a:bodyPr>
          <a:lstStyle/>
          <a:p>
            <a:pPr marL="0" indent="432000" algn="just">
              <a:lnSpc>
                <a:spcPts val="2500"/>
              </a:lnSpc>
              <a:spcBef>
                <a:spcPts val="600"/>
              </a:spcBef>
              <a:spcAft>
                <a:spcPts val="600"/>
              </a:spcAft>
            </a:pPr>
            <a:r>
              <a:rPr lang="en-US" sz="1700" b="1" dirty="0" smtClean="0">
                <a:latin typeface="Times New Roman" pitchFamily="18" charset="0"/>
                <a:cs typeface="Times New Roman" pitchFamily="18" charset="0"/>
              </a:rPr>
              <a:t>6</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Bổ</a:t>
            </a:r>
            <a:r>
              <a:rPr lang="en-US" sz="1700" b="1" dirty="0">
                <a:latin typeface="Times New Roman" pitchFamily="18" charset="0"/>
                <a:cs typeface="Times New Roman" pitchFamily="18" charset="0"/>
              </a:rPr>
              <a:t> sung </a:t>
            </a:r>
            <a:r>
              <a:rPr lang="en-US" sz="1700" b="1" dirty="0" err="1">
                <a:latin typeface="Times New Roman" pitchFamily="18" charset="0"/>
                <a:cs typeface="Times New Roman" pitchFamily="18" charset="0"/>
              </a:rPr>
              <a:t>biện</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pháp</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ngăn</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chặn</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bạo</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lực</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gia</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đình</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hỗ</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trợ</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người</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bị</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bạo</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lực</a:t>
            </a:r>
            <a:r>
              <a:rPr lang="en-US" sz="1700" b="1" dirty="0">
                <a:latin typeface="Times New Roman" pitchFamily="18" charset="0"/>
                <a:cs typeface="Times New Roman" pitchFamily="18" charset="0"/>
              </a:rPr>
              <a:t> </a:t>
            </a:r>
            <a:r>
              <a:rPr lang="en-US" sz="1700" b="1" dirty="0" err="1">
                <a:latin typeface="Times New Roman" pitchFamily="18" charset="0"/>
                <a:cs typeface="Times New Roman" pitchFamily="18" charset="0"/>
              </a:rPr>
              <a:t>gia</a:t>
            </a:r>
            <a:r>
              <a:rPr lang="en-US" sz="1700" b="1" dirty="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đình</a:t>
            </a:r>
            <a:r>
              <a:rPr lang="en-US" sz="1700" b="1" dirty="0">
                <a:latin typeface="Times New Roman" pitchFamily="18" charset="0"/>
                <a:cs typeface="Times New Roman" pitchFamily="18" charset="0"/>
              </a:rPr>
              <a:t/>
            </a:r>
            <a:br>
              <a:rPr lang="en-US" sz="1700" b="1" dirty="0">
                <a:latin typeface="Times New Roman" pitchFamily="18" charset="0"/>
                <a:cs typeface="Times New Roman" pitchFamily="18" charset="0"/>
              </a:rPr>
            </a:br>
            <a:r>
              <a:rPr lang="en-US" sz="1700" b="1" dirty="0" smtClean="0">
                <a:solidFill>
                  <a:srgbClr val="FF0000"/>
                </a:solidFill>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Điều</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22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bổ</a:t>
            </a:r>
            <a:r>
              <a:rPr lang="en-US" sz="1800" dirty="0">
                <a:latin typeface="Times New Roman" pitchFamily="18" charset="0"/>
                <a:cs typeface="Times New Roman" pitchFamily="18" charset="0"/>
              </a:rPr>
              <a:t> sung </a:t>
            </a:r>
            <a:r>
              <a:rPr lang="en-US" sz="1800" dirty="0" err="1">
                <a:latin typeface="Times New Roman" pitchFamily="18" charset="0"/>
                <a:cs typeface="Times New Roman" pitchFamily="18" charset="0"/>
              </a:rPr>
              <a:t>một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chặn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hỗ</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so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2007 </a:t>
            </a:r>
            <a:r>
              <a:rPr lang="en-US" sz="1800" dirty="0" err="1">
                <a:latin typeface="Times New Roman" pitchFamily="18" charset="0"/>
                <a:cs typeface="Times New Roman" pitchFamily="18" charset="0"/>
              </a:rPr>
              <a:t>như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sau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Yêu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cầu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Công</a:t>
            </a:r>
            <a:r>
              <a:rPr lang="en-US" sz="1800" dirty="0">
                <a:latin typeface="Times New Roman" pitchFamily="18" charset="0"/>
                <a:cs typeface="Times New Roman" pitchFamily="18" charset="0"/>
              </a:rPr>
              <a:t> an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xảy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ra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i="1" dirty="0">
                <a:latin typeface="Times New Roman" pitchFamily="18" charset="0"/>
                <a:cs typeface="Times New Roman" pitchFamily="18" charset="0"/>
              </a:rPr>
              <a: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trí</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tạm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lánh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hỗ</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cầu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yếu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Chăm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sóc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điều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tâm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ứng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hỗ</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đổi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Góp</a:t>
            </a:r>
            <a:r>
              <a:rPr lang="en-US" sz="1800" dirty="0">
                <a:latin typeface="Times New Roman" pitchFamily="18" charset="0"/>
                <a:cs typeface="Times New Roman" pitchFamily="18" charset="0"/>
              </a:rPr>
              <a:t> ý, </a:t>
            </a:r>
            <a:r>
              <a:rPr lang="en-US" sz="1800" dirty="0" err="1">
                <a:latin typeface="Times New Roman" pitchFamily="18" charset="0"/>
                <a:cs typeface="Times New Roman" pitchFamily="18" charset="0"/>
              </a:rPr>
              <a:t>phê</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việc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đồng</a:t>
            </a:r>
            <a:r>
              <a:rPr lang="en-US" sz="1800" b="1" i="1" dirty="0">
                <a:solidFill>
                  <a:srgbClr val="FF0000"/>
                </a:solidFill>
                <a:latin typeface="Times New Roman" pitchFamily="18" charset="0"/>
                <a:cs typeface="Times New Roman" pitchFamily="18" charset="0"/>
              </a:rPr>
              <a:t>.</a:t>
            </a:r>
            <a:endParaRPr lang="en-US" sz="1800" dirty="0"/>
          </a:p>
        </p:txBody>
      </p:sp>
      <p:pic>
        <p:nvPicPr>
          <p:cNvPr id="4" name="Content Placeholder 3" descr="z4713816095039_64d00e8faa9bee5eb25d4dda08383fb0.jpg"/>
          <p:cNvPicPr>
            <a:picLocks noGrp="1" noChangeAspect="1"/>
          </p:cNvPicPr>
          <p:nvPr>
            <p:ph idx="1"/>
          </p:nvPr>
        </p:nvPicPr>
        <p:blipFill>
          <a:blip r:embed="rId2"/>
          <a:stretch>
            <a:fillRect/>
          </a:stretch>
        </p:blipFill>
        <p:spPr>
          <a:xfrm>
            <a:off x="685800" y="457200"/>
            <a:ext cx="7848600" cy="304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3276600"/>
          </a:xfrm>
        </p:spPr>
        <p:txBody>
          <a:bodyPr>
            <a:noAutofit/>
          </a:bodyPr>
          <a:lstStyle/>
          <a:p>
            <a:pPr marL="0" algn="l">
              <a:lnSpc>
                <a:spcPts val="2500"/>
              </a:lnSpc>
              <a:spcBef>
                <a:spcPts val="300"/>
              </a:spcBef>
              <a:spcAft>
                <a:spcPts val="300"/>
              </a:spcAft>
            </a:pPr>
            <a:r>
              <a:rPr lang="en-US" sz="1600" b="1" i="1" dirty="0" smtClean="0">
                <a:solidFill>
                  <a:srgbClr val="FF0000"/>
                </a:solidFill>
                <a:latin typeface="Times New Roman" pitchFamily="18" charset="0"/>
                <a:cs typeface="Times New Roman" pitchFamily="18" charset="0"/>
              </a:rPr>
              <a:t/>
            </a:r>
            <a:br>
              <a:rPr lang="en-US" sz="1600" b="1" i="1" dirty="0" smtClean="0">
                <a:solidFill>
                  <a:srgbClr val="FF0000"/>
                </a:solidFill>
                <a:latin typeface="Times New Roman" pitchFamily="18" charset="0"/>
                <a:cs typeface="Times New Roman" pitchFamily="18" charset="0"/>
              </a:rPr>
            </a:br>
            <a:r>
              <a:rPr lang="en-US" sz="1600" b="1" i="1" dirty="0" smtClean="0">
                <a:solidFill>
                  <a:srgbClr val="FF0000"/>
                </a:solidFill>
                <a:latin typeface="Times New Roman" pitchFamily="18" charset="0"/>
                <a:cs typeface="Times New Roman" pitchFamily="18" charset="0"/>
              </a:rPr>
              <a:t/>
            </a:r>
            <a:br>
              <a:rPr lang="en-US" sz="1600" b="1" i="1" dirty="0" smtClean="0">
                <a:solidFill>
                  <a:srgbClr val="FF0000"/>
                </a:solidFill>
                <a:latin typeface="Times New Roman" pitchFamily="18" charset="0"/>
                <a:cs typeface="Times New Roman" pitchFamily="18" charset="0"/>
              </a:rPr>
            </a:br>
            <a:r>
              <a:rPr lang="en-US" sz="1600" b="1" i="1" dirty="0" smtClean="0">
                <a:solidFill>
                  <a:srgbClr val="FF0000"/>
                </a:solidFill>
                <a:latin typeface="Times New Roman" pitchFamily="18" charset="0"/>
                <a:cs typeface="Times New Roman" pitchFamily="18" charset="0"/>
              </a:rPr>
              <a:t>          </a:t>
            </a:r>
            <a:r>
              <a:rPr lang="en-US" sz="1800" b="1" dirty="0" smtClean="0">
                <a:latin typeface="Times New Roman" pitchFamily="18" charset="0"/>
                <a:cs typeface="Times New Roman" pitchFamily="18" charset="0"/>
              </a:rPr>
              <a:t>7.</a:t>
            </a:r>
            <a:r>
              <a:rPr lang="en-US" sz="1800"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Người</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có</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hành</a:t>
            </a:r>
            <a:r>
              <a:rPr lang="en-US" sz="1800" b="1" dirty="0" smtClean="0">
                <a:latin typeface="Times New Roman" pitchFamily="18" charset="0"/>
                <a:cs typeface="Times New Roman" pitchFamily="18" charset="0"/>
              </a:rPr>
              <a:t> vi </a:t>
            </a:r>
            <a:r>
              <a:rPr lang="en-US" sz="1800" b="1" dirty="0" err="1" smtClean="0">
                <a:latin typeface="Times New Roman" pitchFamily="18" charset="0"/>
                <a:cs typeface="Times New Roman" pitchFamily="18" charset="0"/>
              </a:rPr>
              <a:t>bạo</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lực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gia</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có</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thể</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phải</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thực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hiện</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công</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việc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phục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vụ</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cộng</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đồng</a:t>
            </a:r>
            <a:r>
              <a:rPr lang="en-US" sz="1800" b="1" i="1" dirty="0" smtClean="0">
                <a:latin typeface="Times New Roman" pitchFamily="18" charset="0"/>
                <a:cs typeface="Times New Roman" pitchFamily="18" charset="0"/>
              </a:rPr>
              <a:t/>
            </a:r>
            <a:br>
              <a:rPr lang="en-US" sz="1800" b="1" i="1" dirty="0" smtClean="0">
                <a:latin typeface="Times New Roman" pitchFamily="18" charset="0"/>
                <a:cs typeface="Times New Roman" pitchFamily="18" charset="0"/>
              </a:rPr>
            </a:br>
            <a:r>
              <a:rPr lang="en-US" sz="1800" b="1" i="1" dirty="0" smtClean="0">
                <a:solidFill>
                  <a:srgbClr val="FF0000"/>
                </a:solidFill>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Đây</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là</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một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biện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pháp</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ngăn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chặn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bạo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hỗ</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trợ</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người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bị</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bạo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mới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được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bổ</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sung:Theo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Điều</a:t>
            </a:r>
            <a:r>
              <a:rPr lang="en-US" sz="1800" dirty="0" smtClean="0">
                <a:latin typeface="Times New Roman" pitchFamily="18" charset="0"/>
                <a:cs typeface="Times New Roman" pitchFamily="18" charset="0"/>
              </a:rPr>
              <a:t> 33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Phòng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chống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bạo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năm</a:t>
            </a:r>
            <a:r>
              <a:rPr lang="en-US" sz="1800" dirty="0" smtClean="0">
                <a:latin typeface="Times New Roman" pitchFamily="18" charset="0"/>
                <a:cs typeface="Times New Roman" pitchFamily="18" charset="0"/>
              </a:rPr>
              <a:t> 2022 .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việc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phục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vụ</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cộng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đồng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bao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gồm</a:t>
            </a:r>
            <a:r>
              <a:rPr lang="en-US" sz="1800" dirty="0" smtClean="0">
                <a:latin typeface="Times New Roman" pitchFamily="18" charset="0"/>
                <a:cs typeface="Times New Roman" pitchFamily="18" charset="0"/>
              </a:rPr>
              <a:t>:</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a) </a:t>
            </a:r>
            <a:r>
              <a:rPr lang="en-US" sz="1800" dirty="0" err="1" smtClean="0">
                <a:latin typeface="Times New Roman" pitchFamily="18" charset="0"/>
                <a:cs typeface="Times New Roman" pitchFamily="18" charset="0"/>
              </a:rPr>
              <a:t>Tham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trồng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chăm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sóc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cây</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xanh</a:t>
            </a:r>
            <a:r>
              <a:rPr lang="en-US" sz="1800" dirty="0" smtClean="0">
                <a:latin typeface="Times New Roman" pitchFamily="18" charset="0"/>
                <a:cs typeface="Times New Roman" pitchFamily="18" charset="0"/>
              </a:rPr>
              <a:t> ở </a:t>
            </a:r>
            <a:r>
              <a:rPr lang="en-US" sz="1800" dirty="0" err="1" smtClean="0">
                <a:latin typeface="Times New Roman" pitchFamily="18" charset="0"/>
                <a:cs typeface="Times New Roman" pitchFamily="18" charset="0"/>
              </a:rPr>
              <a:t>khu</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cộng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sửa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chữa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làm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sạch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đường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làng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ngõ</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xóm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đường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ngõ</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phố</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nhà</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văn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hóa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nhà</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sinh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hoạt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cộng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đồng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hoặc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cộng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khác</a:t>
            </a:r>
            <a:r>
              <a:rPr lang="en-US" sz="1800" dirty="0" smtClean="0">
                <a:latin typeface="Times New Roman" pitchFamily="18" charset="0"/>
                <a:cs typeface="Times New Roman" pitchFamily="18" charset="0"/>
              </a:rPr>
              <a:t>;</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b) </a:t>
            </a:r>
            <a:r>
              <a:rPr lang="en-US" sz="1800" dirty="0" err="1" smtClean="0">
                <a:latin typeface="Times New Roman" pitchFamily="18" charset="0"/>
                <a:cs typeface="Times New Roman" pitchFamily="18" charset="0"/>
              </a:rPr>
              <a:t>Tham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việc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khác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nhằm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cải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thiện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môi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trường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sống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và</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cảnh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quan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của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cộng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đồng</a:t>
            </a:r>
            <a:r>
              <a:rPr lang="en-US" sz="18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
            </a:r>
            <a:br>
              <a:rPr lang="en-US" sz="1600" dirty="0" smtClean="0">
                <a:latin typeface="Times New Roman" pitchFamily="18" charset="0"/>
                <a:cs typeface="Times New Roman" pitchFamily="18" charset="0"/>
              </a:rPr>
            </a:br>
            <a:r>
              <a:rPr lang="en-US" sz="1800" dirty="0" smtClean="0"/>
              <a:t/>
            </a:r>
            <a:br>
              <a:rPr lang="en-US" sz="1800" dirty="0" smtClean="0"/>
            </a:br>
            <a:endParaRPr lang="en-US" sz="1800" dirty="0"/>
          </a:p>
        </p:txBody>
      </p:sp>
      <p:pic>
        <p:nvPicPr>
          <p:cNvPr id="4" name="Content Placeholder 3" descr="z4713694718133_a3f2c0dc23d65fd75a9e5a816a4df3ff.jpg"/>
          <p:cNvPicPr>
            <a:picLocks noGrp="1" noChangeAspect="1"/>
          </p:cNvPicPr>
          <p:nvPr>
            <p:ph idx="1"/>
          </p:nvPr>
        </p:nvPicPr>
        <p:blipFill>
          <a:blip r:embed="rId2"/>
          <a:stretch>
            <a:fillRect/>
          </a:stretch>
        </p:blipFill>
        <p:spPr>
          <a:xfrm>
            <a:off x="990600" y="3733799"/>
            <a:ext cx="7467600" cy="266700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38200"/>
            <a:ext cx="7696200" cy="3581400"/>
          </a:xfrm>
        </p:spPr>
        <p:txBody>
          <a:bodyPr>
            <a:noAutofit/>
          </a:bodyPr>
          <a:lstStyle/>
          <a:p>
            <a:pPr marL="0" indent="-365760" algn="just">
              <a:lnSpc>
                <a:spcPts val="2200"/>
              </a:lnSpc>
              <a:spcBef>
                <a:spcPts val="600"/>
              </a:spcBef>
              <a:spcAft>
                <a:spcPts val="600"/>
              </a:spcAft>
              <a:buNone/>
            </a:pPr>
            <a:r>
              <a:rPr lang="en-US" sz="1800" b="1" dirty="0" smtClean="0">
                <a:latin typeface="Times New Roman" pitchFamily="18" charset="0"/>
                <a:cs typeface="Times New Roman" pitchFamily="18" charset="0"/>
              </a:rPr>
              <a:t>        8. </a:t>
            </a:r>
            <a:r>
              <a:rPr lang="en-US" sz="1800" b="1" dirty="0" err="1" smtClean="0">
                <a:latin typeface="Times New Roman" pitchFamily="18" charset="0"/>
                <a:cs typeface="Times New Roman" pitchFamily="18" charset="0"/>
              </a:rPr>
              <a:t>Tòa</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án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được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quyền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tự</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ra</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quyết</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định</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áp</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dụng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biện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pháp</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cấm</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tiếp</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xúc</a:t>
            </a:r>
            <a:endParaRPr lang="en-US" sz="1800" b="1" dirty="0">
              <a:latin typeface="Times New Roman" pitchFamily="18" charset="0"/>
              <a:cs typeface="Times New Roman" pitchFamily="18" charset="0"/>
            </a:endParaRPr>
          </a:p>
          <a:p>
            <a:pPr marL="0" indent="-365760" algn="just">
              <a:lnSpc>
                <a:spcPts val="2200"/>
              </a:lnSpc>
              <a:spcBef>
                <a:spcPts val="600"/>
              </a:spcBef>
              <a:spcAft>
                <a:spcPts val="600"/>
              </a:spcAft>
              <a:buNone/>
            </a:pPr>
            <a:r>
              <a:rPr lang="en-GB" sz="1800" dirty="0">
                <a:latin typeface="Times New Roman" pitchFamily="18" charset="0"/>
                <a:cs typeface="Times New Roman" pitchFamily="18" charset="0"/>
              </a:rPr>
              <a:t> </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Sửa</a:t>
            </a:r>
            <a:r>
              <a:rPr lang="en-GB" sz="1800" dirty="0" smtClean="0">
                <a:latin typeface="Times New Roman" pitchFamily="18" charset="0"/>
                <a:cs typeface="Times New Roman" pitchFamily="18" charset="0"/>
              </a:rPr>
              <a:t> </a:t>
            </a:r>
            <a:r>
              <a:rPr lang="en-GB" sz="1800" dirty="0" err="1">
                <a:latin typeface="Times New Roman" pitchFamily="18" charset="0"/>
                <a:cs typeface="Times New Roman" pitchFamily="18" charset="0"/>
              </a:rPr>
              <a:t>đổi</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bổ</a:t>
            </a:r>
            <a:r>
              <a:rPr lang="en-GB" sz="1800" dirty="0">
                <a:latin typeface="Times New Roman" pitchFamily="18" charset="0"/>
                <a:cs typeface="Times New Roman" pitchFamily="18" charset="0"/>
              </a:rPr>
              <a:t> sung </a:t>
            </a:r>
            <a:r>
              <a:rPr lang="en-GB" sz="1800" dirty="0" err="1">
                <a:latin typeface="Times New Roman" pitchFamily="18" charset="0"/>
                <a:cs typeface="Times New Roman" pitchFamily="18" charset="0"/>
              </a:rPr>
              <a:t>Điều</a:t>
            </a:r>
            <a:r>
              <a:rPr lang="en-GB" sz="1800" dirty="0">
                <a:latin typeface="Times New Roman" pitchFamily="18" charset="0"/>
                <a:cs typeface="Times New Roman" pitchFamily="18" charset="0"/>
              </a:rPr>
              <a:t> 135 </a:t>
            </a:r>
            <a:r>
              <a:rPr lang="en-GB" sz="1800" dirty="0" err="1">
                <a:latin typeface="Times New Roman" pitchFamily="18" charset="0"/>
                <a:cs typeface="Times New Roman" pitchFamily="18" charset="0"/>
              </a:rPr>
              <a:t>của</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Bộ</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luật</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Tố</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tụng</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dân</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sự</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số</a:t>
            </a:r>
            <a:r>
              <a:rPr lang="en-GB" sz="1800" dirty="0">
                <a:latin typeface="Times New Roman" pitchFamily="18" charset="0"/>
                <a:cs typeface="Times New Roman" pitchFamily="18" charset="0"/>
              </a:rPr>
              <a:t> 92/2015/</a:t>
            </a:r>
            <a:r>
              <a:rPr lang="en-GB" sz="1800" dirty="0" err="1">
                <a:latin typeface="Times New Roman" pitchFamily="18" charset="0"/>
                <a:cs typeface="Times New Roman" pitchFamily="18" charset="0"/>
              </a:rPr>
              <a:t>QH13</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đã</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được</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sửa</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đổi</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bổ</a:t>
            </a:r>
            <a:r>
              <a:rPr lang="en-GB" sz="1800" dirty="0">
                <a:latin typeface="Times New Roman" pitchFamily="18" charset="0"/>
                <a:cs typeface="Times New Roman" pitchFamily="18" charset="0"/>
              </a:rPr>
              <a:t> sung </a:t>
            </a:r>
            <a:r>
              <a:rPr lang="en-GB" sz="1800" dirty="0" err="1">
                <a:latin typeface="Times New Roman" pitchFamily="18" charset="0"/>
                <a:cs typeface="Times New Roman" pitchFamily="18" charset="0"/>
              </a:rPr>
              <a:t>một</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số</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điều</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theo</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Bộ</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luật</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số</a:t>
            </a:r>
            <a:r>
              <a:rPr lang="en-GB" sz="1800" dirty="0">
                <a:latin typeface="Times New Roman" pitchFamily="18" charset="0"/>
                <a:cs typeface="Times New Roman" pitchFamily="18" charset="0"/>
              </a:rPr>
              <a:t> 45/2019/</a:t>
            </a:r>
            <a:r>
              <a:rPr lang="en-GB" sz="1800" dirty="0" err="1">
                <a:latin typeface="Times New Roman" pitchFamily="18" charset="0"/>
                <a:cs typeface="Times New Roman" pitchFamily="18" charset="0"/>
              </a:rPr>
              <a:t>QH14</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và</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Luật</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số</a:t>
            </a:r>
            <a:r>
              <a:rPr lang="en-GB" sz="1800" dirty="0">
                <a:latin typeface="Times New Roman" pitchFamily="18" charset="0"/>
                <a:cs typeface="Times New Roman" pitchFamily="18" charset="0"/>
              </a:rPr>
              <a:t> 59/2020/</a:t>
            </a:r>
            <a:r>
              <a:rPr lang="en-GB" sz="1800" dirty="0" err="1">
                <a:latin typeface="Times New Roman" pitchFamily="18" charset="0"/>
                <a:cs typeface="Times New Roman" pitchFamily="18" charset="0"/>
              </a:rPr>
              <a:t>QH14</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như</a:t>
            </a:r>
            <a:r>
              <a:rPr lang="en-GB" sz="1800" dirty="0">
                <a:latin typeface="Times New Roman" pitchFamily="18" charset="0"/>
                <a:cs typeface="Times New Roman" pitchFamily="18" charset="0"/>
              </a:rPr>
              <a:t> </a:t>
            </a:r>
            <a:r>
              <a:rPr lang="en-GB" sz="1800" dirty="0" err="1">
                <a:latin typeface="Times New Roman" pitchFamily="18" charset="0"/>
                <a:cs typeface="Times New Roman" pitchFamily="18" charset="0"/>
              </a:rPr>
              <a:t>sau</a:t>
            </a:r>
            <a:r>
              <a:rPr lang="en-GB" sz="1800" dirty="0">
                <a:latin typeface="Times New Roman" pitchFamily="18" charset="0"/>
                <a:cs typeface="Times New Roman" pitchFamily="18" charset="0"/>
              </a:rPr>
              <a:t>:</a:t>
            </a:r>
          </a:p>
          <a:p>
            <a:pPr marL="0" indent="-365760" algn="just">
              <a:lnSpc>
                <a:spcPts val="2200"/>
              </a:lnSpc>
              <a:spcBef>
                <a:spcPts val="600"/>
              </a:spcBef>
              <a:spcAft>
                <a:spcPts val="600"/>
              </a:spcAft>
              <a:buNone/>
            </a:pPr>
            <a:r>
              <a:rPr lang="en-US" sz="1800" b="1" dirty="0" smtClean="0">
                <a:latin typeface="Times New Roman" pitchFamily="18" charset="0"/>
                <a:cs typeface="Times New Roman" pitchFamily="18" charset="0"/>
              </a:rPr>
              <a:t>        </a:t>
            </a:r>
            <a:r>
              <a:rPr lang="vi-VN" sz="1800" b="1" dirty="0" smtClean="0">
                <a:latin typeface="Times New Roman" pitchFamily="18" charset="0"/>
                <a:cs typeface="Times New Roman" pitchFamily="18" charset="0"/>
              </a:rPr>
              <a:t>“</a:t>
            </a:r>
            <a:r>
              <a:rPr lang="vi-VN" sz="1800" b="1" dirty="0">
                <a:latin typeface="Times New Roman" pitchFamily="18" charset="0"/>
                <a:cs typeface="Times New Roman" pitchFamily="18" charset="0"/>
              </a:rPr>
              <a:t>Điều 135. Tòa án tự mình ra quyết định áp dụng biện pháp khẩn cấp tạm thờ</a:t>
            </a:r>
            <a:r>
              <a:rPr lang="en-US" sz="1800" b="1" dirty="0" err="1">
                <a:latin typeface="Times New Roman" pitchFamily="18" charset="0"/>
                <a:cs typeface="Times New Roman" pitchFamily="18" charset="0"/>
              </a:rPr>
              <a:t>i</a:t>
            </a:r>
            <a:endParaRPr lang="en-US" sz="1800" b="1" dirty="0">
              <a:latin typeface="Times New Roman" pitchFamily="18" charset="0"/>
              <a:cs typeface="Times New Roman" pitchFamily="18" charset="0"/>
            </a:endParaRPr>
          </a:p>
          <a:p>
            <a:pPr marL="0" indent="-365760" algn="just">
              <a:lnSpc>
                <a:spcPts val="2200"/>
              </a:lnSpc>
              <a:spcBef>
                <a:spcPts val="600"/>
              </a:spcBef>
              <a:spcAft>
                <a:spcPts val="600"/>
              </a:spcAft>
              <a:buNone/>
            </a:pPr>
            <a:r>
              <a:rPr lang="en-US"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Tòa </a:t>
            </a:r>
            <a:r>
              <a:rPr lang="vi-VN" sz="1800" dirty="0">
                <a:latin typeface="Times New Roman" pitchFamily="18" charset="0"/>
                <a:cs typeface="Times New Roman" pitchFamily="18" charset="0"/>
              </a:rPr>
              <a:t>án tự mình ra quyết định áp dụng biện pháp khẩn cấp tạm thời quy định tại các khoản 1, 2, 3, 4, 5 và 14</a:t>
            </a:r>
            <a:r>
              <a:rPr lang="vi-VN" sz="1800" b="1" dirty="0">
                <a:latin typeface="Times New Roman" pitchFamily="18" charset="0"/>
                <a:cs typeface="Times New Roman" pitchFamily="18" charset="0"/>
              </a:rPr>
              <a:t> </a:t>
            </a:r>
            <a:r>
              <a:rPr lang="vi-VN" sz="1800" dirty="0">
                <a:latin typeface="Times New Roman" pitchFamily="18" charset="0"/>
                <a:cs typeface="Times New Roman" pitchFamily="18" charset="0"/>
              </a:rPr>
              <a:t>Điều 114 của Bộ luật này trong trường hợp đương sự không yêu cầu áp dụng biện pháp khẩn cấp tạm </a:t>
            </a:r>
            <a:r>
              <a:rPr lang="vi-VN" sz="1800" dirty="0" smtClean="0">
                <a:latin typeface="Times New Roman" pitchFamily="18" charset="0"/>
                <a:cs typeface="Times New Roman" pitchFamily="18" charset="0"/>
              </a:rPr>
              <a:t>thời”.</a:t>
            </a:r>
            <a:endParaRPr lang="en-US" sz="18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62000"/>
            <a:ext cx="7620000" cy="4800600"/>
          </a:xfrm>
        </p:spPr>
        <p:txBody>
          <a:bodyPr>
            <a:noAutofit/>
          </a:bodyPr>
          <a:lstStyle/>
          <a:p>
            <a:pPr marL="0" indent="0">
              <a:lnSpc>
                <a:spcPts val="2400"/>
              </a:lnSpc>
              <a:spcBef>
                <a:spcPts val="300"/>
              </a:spcBef>
              <a:spcAft>
                <a:spcPts val="300"/>
              </a:spcAft>
              <a:buNone/>
            </a:pPr>
            <a:r>
              <a:rPr lang="en-US" sz="1800" b="1" dirty="0" smtClean="0">
                <a:solidFill>
                  <a:srgbClr val="FF0000"/>
                </a:solidFill>
                <a:latin typeface="Times New Roman" pitchFamily="18" charset="0"/>
                <a:cs typeface="Times New Roman" pitchFamily="18" charset="0"/>
              </a:rPr>
              <a:t>        </a:t>
            </a:r>
            <a:r>
              <a:rPr lang="en-US" sz="1800" b="1" dirty="0" smtClean="0">
                <a:latin typeface="Times New Roman" pitchFamily="18" charset="0"/>
                <a:cs typeface="Times New Roman" pitchFamily="18" charset="0"/>
              </a:rPr>
              <a:t>9. </a:t>
            </a:r>
            <a:r>
              <a:rPr lang="en-US" sz="1800" b="1" dirty="0" err="1">
                <a:latin typeface="Times New Roman" pitchFamily="18" charset="0"/>
                <a:cs typeface="Times New Roman" pitchFamily="18" charset="0"/>
              </a:rPr>
              <a:t>Bổ</a:t>
            </a:r>
            <a:r>
              <a:rPr lang="en-US" sz="1800" b="1" dirty="0">
                <a:latin typeface="Times New Roman" pitchFamily="18" charset="0"/>
                <a:cs typeface="Times New Roman" pitchFamily="18" charset="0"/>
              </a:rPr>
              <a:t> sung</a:t>
            </a:r>
            <a:r>
              <a:rPr lang="en-US" sz="1800" dirty="0">
                <a:latin typeface="Times New Roman" pitchFamily="18" charset="0"/>
                <a:cs typeface="Times New Roman" pitchFamily="18" charset="0"/>
              </a:rPr>
              <a:t> </a:t>
            </a:r>
            <a:r>
              <a:rPr lang="en-US" sz="1800" b="1" dirty="0" err="1">
                <a:latin typeface="Times New Roman" pitchFamily="18" charset="0"/>
                <a:cs typeface="Times New Roman" pitchFamily="18" charset="0"/>
              </a:rPr>
              <a:t>cơ</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sở</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trợ</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giúp</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phòng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chống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đình</a:t>
            </a:r>
            <a:endParaRPr lang="en-US" sz="1800" b="1" dirty="0">
              <a:latin typeface="Times New Roman" pitchFamily="18" charset="0"/>
              <a:cs typeface="Times New Roman" pitchFamily="18" charset="0"/>
            </a:endParaRP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Theo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Điều</a:t>
            </a:r>
            <a:r>
              <a:rPr lang="en-US" sz="1800" dirty="0">
                <a:latin typeface="Times New Roman" pitchFamily="18" charset="0"/>
                <a:cs typeface="Times New Roman" pitchFamily="18" charset="0"/>
              </a:rPr>
              <a:t> 35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Phòng</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2022</a:t>
            </a:r>
          </a:p>
          <a:p>
            <a:pPr marL="0" indent="0" algn="just">
              <a:lnSpc>
                <a:spcPts val="2400"/>
              </a:lnSpc>
              <a:spcBef>
                <a:spcPts val="300"/>
              </a:spcBef>
              <a:spcAft>
                <a:spcPts val="300"/>
              </a:spcAft>
              <a:buNone/>
            </a:pPr>
            <a:r>
              <a:rPr lang="pt-BR" sz="1800" dirty="0" smtClean="0">
                <a:latin typeface="Times New Roman" pitchFamily="18" charset="0"/>
                <a:cs typeface="Times New Roman" pitchFamily="18" charset="0"/>
              </a:rPr>
              <a:t>        1</a:t>
            </a:r>
            <a:r>
              <a:rPr lang="pt-BR" sz="1800" dirty="0">
                <a:latin typeface="Times New Roman" pitchFamily="18" charset="0"/>
                <a:cs typeface="Times New Roman" pitchFamily="18" charset="0"/>
              </a:rPr>
              <a:t>. Cơ sở trợ giúp phòng, chống bạo lực gia đình thực hiện việc chăm sóc, tư vấn, bố trí nơi tạm lánh, hỗ trợ nhu cầu thiết yếu cho người bị bạo lực gia đình và trẻ em mà người bị bạo lực gia đình có trách nhiệm chăm sóc, nuôi dưỡng; giáo dục, hỗ trợ chuyển đổi hành vi bạo lực gia đình.</a:t>
            </a:r>
            <a:endParaRPr lang="en-US" sz="1800" dirty="0">
              <a:latin typeface="Times New Roman" pitchFamily="18" charset="0"/>
              <a:cs typeface="Times New Roman" pitchFamily="18" charset="0"/>
            </a:endParaRPr>
          </a:p>
          <a:p>
            <a:pPr marL="0" indent="0">
              <a:lnSpc>
                <a:spcPts val="2400"/>
              </a:lnSpc>
              <a:spcBef>
                <a:spcPts val="300"/>
              </a:spcBef>
              <a:spcAft>
                <a:spcPts val="300"/>
              </a:spcAft>
              <a:buNone/>
            </a:pPr>
            <a:r>
              <a:rPr lang="pt-BR" sz="1800" dirty="0" smtClean="0">
                <a:latin typeface="Times New Roman" pitchFamily="18" charset="0"/>
                <a:cs typeface="Times New Roman" pitchFamily="18" charset="0"/>
              </a:rPr>
              <a:t>        2</a:t>
            </a:r>
            <a:r>
              <a:rPr lang="pt-BR" sz="1800" dirty="0">
                <a:latin typeface="Times New Roman" pitchFamily="18" charset="0"/>
                <a:cs typeface="Times New Roman" pitchFamily="18" charset="0"/>
              </a:rPr>
              <a:t>. Cơ sở trợ giúp phòng, chống bạo lực gia đình bao gồm:</a:t>
            </a:r>
            <a:endParaRPr lang="en-US" sz="1800" dirty="0">
              <a:latin typeface="Times New Roman" pitchFamily="18" charset="0"/>
              <a:cs typeface="Times New Roman" pitchFamily="18" charset="0"/>
            </a:endParaRP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chỉ</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cậy</a:t>
            </a:r>
            <a:r>
              <a:rPr lang="en-US" sz="1800" dirty="0">
                <a:latin typeface="Times New Roman" pitchFamily="18" charset="0"/>
                <a:cs typeface="Times New Roman" pitchFamily="18" charset="0"/>
              </a:rPr>
              <a:t>;</a:t>
            </a: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b</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bệnh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chữa</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bệnh</a:t>
            </a:r>
            <a:r>
              <a:rPr lang="en-US" sz="1800" dirty="0" smtClean="0">
                <a:latin typeface="Times New Roman" pitchFamily="18" charset="0"/>
                <a:cs typeface="Times New Roman" pitchFamily="18" charset="0"/>
              </a:rPr>
              <a:t>;</a:t>
            </a:r>
          </a:p>
          <a:p>
            <a:pPr marL="0" indent="0">
              <a:lnSpc>
                <a:spcPts val="2400"/>
              </a:lnSpc>
              <a:spcBef>
                <a:spcPts val="300"/>
              </a:spcBef>
              <a:spcAft>
                <a:spcPts val="300"/>
              </a:spcAft>
              <a:buNone/>
            </a:pP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       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a:t>
            </a: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d</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tâm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nước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a:t>
            </a: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p>
          <a:p>
            <a:pPr marL="0" indent="0">
              <a:lnSpc>
                <a:spcPts val="2400"/>
              </a:lnSpc>
              <a:spcBef>
                <a:spcPts val="300"/>
              </a:spcBef>
              <a:spcAft>
                <a:spcPts val="300"/>
              </a:spcAft>
              <a:buNone/>
            </a:pPr>
            <a:r>
              <a:rPr lang="en-US" sz="1800" dirty="0" smtClean="0">
                <a:latin typeface="Times New Roman" pitchFamily="18" charset="0"/>
                <a:cs typeface="Times New Roman" pitchFamily="18" charset="0"/>
              </a:rPr>
              <a:t>        e</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dịch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a:t>
            </a:r>
            <a:endParaRPr lang="en-US" sz="1800" dirty="0"/>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533400"/>
            <a:ext cx="7858664" cy="615553"/>
          </a:xfrm>
          <a:prstGeom prst="rect">
            <a:avLst/>
          </a:prstGeom>
          <a:noFill/>
        </p:spPr>
        <p:txBody>
          <a:bodyPr wrap="square" rtlCol="0">
            <a:spAutoFit/>
          </a:bodyPr>
          <a:lstStyle/>
          <a:p>
            <a:pPr algn="just">
              <a:buNone/>
            </a:pPr>
            <a:r>
              <a:rPr lang="en-GB" sz="1600" b="1" dirty="0" smtClean="0">
                <a:solidFill>
                  <a:srgbClr val="FF0000"/>
                </a:solidFill>
                <a:latin typeface="Times New Roman" pitchFamily="18" charset="0"/>
                <a:cs typeface="Times New Roman" pitchFamily="18" charset="0"/>
              </a:rPr>
              <a:t>            </a:t>
            </a:r>
            <a:r>
              <a:rPr lang="en-GB" sz="1600" b="1" dirty="0" smtClean="0">
                <a:latin typeface="Times New Roman" pitchFamily="18" charset="0"/>
                <a:cs typeface="Times New Roman" pitchFamily="18" charset="0"/>
              </a:rPr>
              <a:t>IV. </a:t>
            </a:r>
            <a:r>
              <a:rPr lang="en-GB" sz="1600" b="1" dirty="0" err="1" smtClean="0">
                <a:latin typeface="Times New Roman" pitchFamily="18" charset="0"/>
                <a:cs typeface="Times New Roman" pitchFamily="18" charset="0"/>
              </a:rPr>
              <a:t>CÁC</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ĐIỀU</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KIỆN</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ĐẢM</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BẢO</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THỰC</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HIỆN</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LUẬT</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PHÒNG</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CHỐNG</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BẠO</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LỰC</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GIA</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ĐÌNH</a:t>
            </a:r>
            <a:r>
              <a:rPr lang="en-GB" sz="1600" b="1" dirty="0" smtClean="0">
                <a:latin typeface="Times New Roman" pitchFamily="18" charset="0"/>
                <a:cs typeface="Times New Roman" pitchFamily="18" charset="0"/>
              </a:rPr>
              <a:t> </a:t>
            </a:r>
            <a:r>
              <a:rPr lang="en-GB" b="1" i="1" dirty="0" smtClean="0">
                <a:latin typeface="Times New Roman" pitchFamily="18" charset="0"/>
                <a:cs typeface="Times New Roman" pitchFamily="18" charset="0"/>
              </a:rPr>
              <a:t>(</a:t>
            </a:r>
            <a:r>
              <a:rPr lang="en-GB" b="1" i="1" dirty="0" err="1">
                <a:latin typeface="Times New Roman" pitchFamily="18" charset="0"/>
                <a:cs typeface="Times New Roman" pitchFamily="18" charset="0"/>
              </a:rPr>
              <a:t>sửa</a:t>
            </a:r>
            <a:r>
              <a:rPr lang="en-GB" b="1" i="1" dirty="0">
                <a:latin typeface="Times New Roman" pitchFamily="18" charset="0"/>
                <a:cs typeface="Times New Roman" pitchFamily="18" charset="0"/>
              </a:rPr>
              <a:t> </a:t>
            </a:r>
            <a:r>
              <a:rPr lang="en-GB" b="1" i="1" dirty="0" err="1">
                <a:latin typeface="Times New Roman" pitchFamily="18" charset="0"/>
                <a:cs typeface="Times New Roman" pitchFamily="18" charset="0"/>
              </a:rPr>
              <a:t>đổi</a:t>
            </a:r>
            <a:r>
              <a:rPr lang="en-GB" b="1" i="1" dirty="0">
                <a:latin typeface="Times New Roman" pitchFamily="18" charset="0"/>
                <a:cs typeface="Times New Roman" pitchFamily="18" charset="0"/>
              </a:rPr>
              <a:t>) </a:t>
            </a:r>
            <a:endParaRPr lang="en-US" i="1" dirty="0">
              <a:latin typeface="Times New Roman" pitchFamily="18" charset="0"/>
              <a:cs typeface="Times New Roman" pitchFamily="18" charset="0"/>
            </a:endParaRPr>
          </a:p>
        </p:txBody>
      </p:sp>
      <p:sp>
        <p:nvSpPr>
          <p:cNvPr id="4" name="Right Arrow 3"/>
          <p:cNvSpPr/>
          <p:nvPr/>
        </p:nvSpPr>
        <p:spPr>
          <a:xfrm>
            <a:off x="966877" y="1485900"/>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43251" y="1148953"/>
            <a:ext cx="7086600" cy="75604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i="1" dirty="0">
                <a:solidFill>
                  <a:schemeClr val="tx1"/>
                </a:solidFill>
                <a:latin typeface="Times New Roman" pitchFamily="18" charset="0"/>
                <a:cs typeface="Times New Roman" pitchFamily="18" charset="0"/>
              </a:rPr>
              <a:t>V</a:t>
            </a:r>
            <a:r>
              <a:rPr lang="pt-BR" i="1" dirty="0">
                <a:solidFill>
                  <a:schemeClr val="tx1"/>
                </a:solidFill>
                <a:latin typeface="Times New Roman" pitchFamily="18" charset="0"/>
                <a:cs typeface="Times New Roman" pitchFamily="18" charset="0"/>
              </a:rPr>
              <a:t>ề cơ sở trợ giúp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pt-BR" i="1" dirty="0">
                <a:solidFill>
                  <a:schemeClr val="tx1"/>
                </a:solidFill>
                <a:latin typeface="Times New Roman" pitchFamily="18" charset="0"/>
                <a:cs typeface="Times New Roman" pitchFamily="18" charset="0"/>
              </a:rPr>
              <a:t>, cơ sở cung cấp dịch vụ trợ giúp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35)</a:t>
            </a:r>
            <a:endParaRPr lang="en-US" dirty="0">
              <a:solidFill>
                <a:schemeClr val="tx1"/>
              </a:solidFill>
            </a:endParaRPr>
          </a:p>
        </p:txBody>
      </p:sp>
      <p:sp>
        <p:nvSpPr>
          <p:cNvPr id="7" name="Rectangle 6"/>
          <p:cNvSpPr/>
          <p:nvPr/>
        </p:nvSpPr>
        <p:spPr>
          <a:xfrm>
            <a:off x="1447800" y="2057400"/>
            <a:ext cx="7086600" cy="6858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just">
              <a:buNone/>
            </a:pPr>
            <a:r>
              <a:rPr lang="en-US" i="1" dirty="0">
                <a:solidFill>
                  <a:schemeClr val="tx1"/>
                </a:solidFill>
                <a:latin typeface="Times New Roman" pitchFamily="18" charset="0"/>
                <a:cs typeface="Times New Roman" pitchFamily="18" charset="0"/>
              </a:rPr>
              <a:t>B</a:t>
            </a:r>
            <a:r>
              <a:rPr lang="pt-BR" i="1" dirty="0">
                <a:solidFill>
                  <a:schemeClr val="tx1"/>
                </a:solidFill>
                <a:latin typeface="Times New Roman" pitchFamily="18" charset="0"/>
                <a:cs typeface="Times New Roman" pitchFamily="18" charset="0"/>
              </a:rPr>
              <a:t>ổ sung các </a:t>
            </a:r>
            <a:r>
              <a:rPr lang="en-US" i="1" dirty="0" err="1">
                <a:solidFill>
                  <a:schemeClr val="tx1"/>
                </a:solidFill>
                <a:latin typeface="Times New Roman" pitchFamily="18" charset="0"/>
                <a:cs typeface="Times New Roman" pitchFamily="18" charset="0"/>
              </a:rPr>
              <a:t>quy</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định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kiện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bảo</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đảm</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thực</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hiện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như</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quy</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định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kinh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phí</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42)</a:t>
            </a:r>
            <a:endParaRPr lang="en-US" dirty="0">
              <a:solidFill>
                <a:schemeClr val="tx1"/>
              </a:solidFill>
              <a:latin typeface="Times New Roman" pitchFamily="18" charset="0"/>
              <a:cs typeface="Times New Roman" pitchFamily="18" charset="0"/>
            </a:endParaRPr>
          </a:p>
        </p:txBody>
      </p:sp>
      <p:sp>
        <p:nvSpPr>
          <p:cNvPr id="9" name="Rectangle 8"/>
          <p:cNvSpPr/>
          <p:nvPr/>
        </p:nvSpPr>
        <p:spPr>
          <a:xfrm>
            <a:off x="1436652" y="2901710"/>
            <a:ext cx="7086600" cy="533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i="1" dirty="0" err="1">
                <a:solidFill>
                  <a:schemeClr val="tx1"/>
                </a:solidFill>
                <a:latin typeface="Times New Roman" pitchFamily="18" charset="0"/>
                <a:cs typeface="Times New Roman" pitchFamily="18" charset="0"/>
              </a:rPr>
              <a:t>Cơ</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sở</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dữ</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liệu</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43)</a:t>
            </a:r>
            <a:endParaRPr lang="en-US" dirty="0">
              <a:solidFill>
                <a:schemeClr val="tx1"/>
              </a:solidFill>
            </a:endParaRPr>
          </a:p>
        </p:txBody>
      </p:sp>
      <p:sp>
        <p:nvSpPr>
          <p:cNvPr id="11" name="Rectangle 10"/>
          <p:cNvSpPr/>
          <p:nvPr/>
        </p:nvSpPr>
        <p:spPr>
          <a:xfrm>
            <a:off x="1457864" y="3435110"/>
            <a:ext cx="7086600" cy="44497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just">
              <a:buNone/>
            </a:pPr>
            <a:r>
              <a:rPr lang="en-US" i="1" dirty="0" err="1">
                <a:solidFill>
                  <a:schemeClr val="tx1"/>
                </a:solidFill>
                <a:latin typeface="Times New Roman" pitchFamily="18" charset="0"/>
                <a:cs typeface="Times New Roman" pitchFamily="18" charset="0"/>
              </a:rPr>
              <a:t>Phối</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hợp</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liên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ngành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44)</a:t>
            </a:r>
            <a:endParaRPr lang="en-US" dirty="0">
              <a:solidFill>
                <a:schemeClr val="tx1"/>
              </a:solidFill>
              <a:latin typeface="Times New Roman" pitchFamily="18" charset="0"/>
              <a:cs typeface="Times New Roman" pitchFamily="18" charset="0"/>
            </a:endParaRPr>
          </a:p>
        </p:txBody>
      </p:sp>
      <p:sp>
        <p:nvSpPr>
          <p:cNvPr id="13" name="Rectangle 12"/>
          <p:cNvSpPr/>
          <p:nvPr/>
        </p:nvSpPr>
        <p:spPr>
          <a:xfrm>
            <a:off x="1447800" y="3962400"/>
            <a:ext cx="7096664" cy="58506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just">
              <a:buNone/>
            </a:pPr>
            <a:r>
              <a:rPr lang="en-US" i="1" dirty="0" err="1">
                <a:solidFill>
                  <a:schemeClr val="tx1"/>
                </a:solidFill>
                <a:latin typeface="Times New Roman" pitchFamily="18" charset="0"/>
                <a:cs typeface="Times New Roman" pitchFamily="18" charset="0"/>
              </a:rPr>
              <a:t>Bồi</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dưỡng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kiến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thức</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kỹ</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năng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tham</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gia</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45)</a:t>
            </a:r>
            <a:endParaRPr lang="en-US" dirty="0">
              <a:solidFill>
                <a:schemeClr val="tx1"/>
              </a:solidFill>
              <a:latin typeface="Times New Roman" pitchFamily="18" charset="0"/>
              <a:cs typeface="Times New Roman" pitchFamily="18" charset="0"/>
            </a:endParaRPr>
          </a:p>
        </p:txBody>
      </p:sp>
      <p:sp>
        <p:nvSpPr>
          <p:cNvPr id="15" name="Rectangle 14"/>
          <p:cNvSpPr/>
          <p:nvPr/>
        </p:nvSpPr>
        <p:spPr>
          <a:xfrm>
            <a:off x="1447800" y="4648200"/>
            <a:ext cx="7086600" cy="122638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just">
              <a:buNone/>
            </a:pPr>
            <a:r>
              <a:rPr lang="en-US" i="1" dirty="0" err="1">
                <a:solidFill>
                  <a:schemeClr val="tx1"/>
                </a:solidFill>
                <a:latin typeface="Times New Roman" pitchFamily="18" charset="0"/>
                <a:cs typeface="Times New Roman" pitchFamily="18" charset="0"/>
              </a:rPr>
              <a:t>Luật</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cũng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bổ</a:t>
            </a:r>
            <a:r>
              <a:rPr lang="en-US" i="1" dirty="0">
                <a:solidFill>
                  <a:schemeClr val="tx1"/>
                </a:solidFill>
                <a:latin typeface="Times New Roman" pitchFamily="18" charset="0"/>
                <a:cs typeface="Times New Roman" pitchFamily="18" charset="0"/>
              </a:rPr>
              <a:t> sung </a:t>
            </a:r>
            <a:r>
              <a:rPr lang="en-US" i="1" dirty="0" err="1">
                <a:solidFill>
                  <a:schemeClr val="tx1"/>
                </a:solidFill>
                <a:latin typeface="Times New Roman" pitchFamily="18" charset="0"/>
                <a:cs typeface="Times New Roman" pitchFamily="18" charset="0"/>
              </a:rPr>
              <a:t>quy</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định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trách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nhiệm</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của</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Chính</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phủ</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cơ</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quan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quản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lý</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nhà</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nước</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về</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và</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các</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cơ</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quan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tổ</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chức</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có</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liên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quan</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trong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phòng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chống</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BLGĐ</a:t>
            </a:r>
            <a:r>
              <a:rPr lang="en-US" i="1" dirty="0">
                <a:solidFill>
                  <a:schemeClr val="tx1"/>
                </a:solidFill>
                <a:latin typeface="Times New Roman" pitchFamily="18" charset="0"/>
                <a:cs typeface="Times New Roman" pitchFamily="18" charset="0"/>
              </a:rPr>
              <a:t>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47,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48,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49,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50,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51,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52,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53, </a:t>
            </a:r>
            <a:r>
              <a:rPr lang="en-US" i="1" dirty="0" err="1">
                <a:solidFill>
                  <a:schemeClr val="tx1"/>
                </a:solidFill>
                <a:latin typeface="Times New Roman" pitchFamily="18" charset="0"/>
                <a:cs typeface="Times New Roman" pitchFamily="18" charset="0"/>
              </a:rPr>
              <a:t>Điều</a:t>
            </a:r>
            <a:r>
              <a:rPr lang="en-US" i="1" dirty="0">
                <a:solidFill>
                  <a:schemeClr val="tx1"/>
                </a:solidFill>
                <a:latin typeface="Times New Roman" pitchFamily="18" charset="0"/>
                <a:cs typeface="Times New Roman" pitchFamily="18" charset="0"/>
              </a:rPr>
              <a:t> 54)</a:t>
            </a:r>
            <a:endParaRPr lang="en-US" dirty="0">
              <a:solidFill>
                <a:schemeClr val="tx1"/>
              </a:solidFill>
              <a:latin typeface="Times New Roman" pitchFamily="18" charset="0"/>
              <a:cs typeface="Times New Roman" pitchFamily="18" charset="0"/>
            </a:endParaRPr>
          </a:p>
        </p:txBody>
      </p:sp>
      <p:pic>
        <p:nvPicPr>
          <p:cNvPr id="18"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
        <p:nvSpPr>
          <p:cNvPr id="19" name="Right Arrow 18"/>
          <p:cNvSpPr/>
          <p:nvPr/>
        </p:nvSpPr>
        <p:spPr>
          <a:xfrm>
            <a:off x="961126" y="2286000"/>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972627" y="3048000"/>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991317" y="3575289"/>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991317" y="4119832"/>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972627" y="5109714"/>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5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9" grpId="0" animBg="1"/>
      <p:bldP spid="11" grpId="0" animBg="1"/>
      <p:bldP spid="13" grpId="0" animBg="1"/>
      <p:bldP spid="15" grpId="0" animBg="1"/>
      <p:bldP spid="19" grpId="0" animBg="1"/>
      <p:bldP spid="20" grpId="0" animBg="1"/>
      <p:bldP spid="21" grpId="0" animBg="1"/>
      <p:bldP spid="22"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902732"/>
            <a:ext cx="7467600" cy="4507468"/>
          </a:xfrm>
        </p:spPr>
        <p:txBody>
          <a:bodyPr>
            <a:normAutofit/>
          </a:bodyPr>
          <a:lstStyle/>
          <a:p>
            <a:pPr marL="0" indent="0" algn="just">
              <a:lnSpc>
                <a:spcPts val="2400"/>
              </a:lnSpc>
              <a:spcBef>
                <a:spcPts val="600"/>
              </a:spcBef>
              <a:spcAft>
                <a:spcPts val="600"/>
              </a:spcAft>
              <a:buNone/>
            </a:pPr>
            <a:r>
              <a:rPr lang="en-GB" sz="1800" b="1" dirty="0" smtClean="0">
                <a:solidFill>
                  <a:srgbClr val="FF0000"/>
                </a:solidFill>
                <a:latin typeface="Times New Roman" pitchFamily="18" charset="0"/>
                <a:cs typeface="Times New Roman" pitchFamily="18" charset="0"/>
              </a:rPr>
              <a:t>       </a:t>
            </a:r>
            <a:r>
              <a:rPr lang="en-GB" sz="1800" b="1" dirty="0" smtClean="0">
                <a:latin typeface="Times New Roman" pitchFamily="18" charset="0"/>
                <a:cs typeface="Times New Roman" pitchFamily="18" charset="0"/>
              </a:rPr>
              <a:t>1. </a:t>
            </a:r>
            <a:r>
              <a:rPr lang="en-GB" sz="1800" b="1" dirty="0" err="1" smtClean="0">
                <a:latin typeface="Times New Roman" pitchFamily="18" charset="0"/>
                <a:cs typeface="Times New Roman" pitchFamily="18" charset="0"/>
              </a:rPr>
              <a:t>Triển</a:t>
            </a:r>
            <a:r>
              <a:rPr lang="en-GB" sz="1800" b="1" dirty="0" smtClean="0">
                <a:latin typeface="Times New Roman" pitchFamily="18" charset="0"/>
                <a:cs typeface="Times New Roman" pitchFamily="18" charset="0"/>
              </a:rPr>
              <a:t> </a:t>
            </a:r>
            <a:r>
              <a:rPr lang="en-GB" sz="1800" b="1" dirty="0" err="1">
                <a:latin typeface="Times New Roman" pitchFamily="18" charset="0"/>
                <a:cs typeface="Times New Roman" pitchFamily="18" charset="0"/>
              </a:rPr>
              <a:t>khai</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hoạt</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động</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thi</a:t>
            </a:r>
            <a:r>
              <a:rPr lang="en-GB" sz="1800" b="1" dirty="0">
                <a:latin typeface="Times New Roman" pitchFamily="18" charset="0"/>
                <a:cs typeface="Times New Roman" pitchFamily="18" charset="0"/>
              </a:rPr>
              <a:t> </a:t>
            </a:r>
            <a:r>
              <a:rPr lang="en-GB" sz="1800" b="1" dirty="0" err="1">
                <a:latin typeface="Times New Roman" pitchFamily="18" charset="0"/>
                <a:cs typeface="Times New Roman" pitchFamily="18" charset="0"/>
              </a:rPr>
              <a:t>hành</a:t>
            </a:r>
            <a:r>
              <a:rPr lang="en-GB" sz="1800" b="1" dirty="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Luật</a:t>
            </a:r>
            <a:endParaRPr lang="en-GB" sz="1800" b="1" dirty="0">
              <a:latin typeface="Times New Roman" pitchFamily="18" charset="0"/>
              <a:cs typeface="Times New Roman" pitchFamily="18" charset="0"/>
            </a:endParaRPr>
          </a:p>
          <a:p>
            <a:pPr marL="0" indent="0" algn="just">
              <a:lnSpc>
                <a:spcPts val="2400"/>
              </a:lnSpc>
              <a:spcBef>
                <a:spcPts val="600"/>
              </a:spcBef>
              <a:spcAft>
                <a:spcPts val="600"/>
              </a:spcAft>
              <a:buNone/>
            </a:pPr>
            <a:r>
              <a:rPr lang="en-US" sz="1800" dirty="0" smtClean="0">
                <a:latin typeface="Times New Roman" pitchFamily="18" charset="0"/>
                <a:cs typeface="Times New Roman" pitchFamily="18" charset="0"/>
              </a:rPr>
              <a:t>        - </a:t>
            </a:r>
            <a:r>
              <a:rPr lang="en-US" sz="1800" dirty="0" err="1">
                <a:latin typeface="Times New Roman" pitchFamily="18" charset="0"/>
                <a:cs typeface="Times New Roman" pitchFamily="18" charset="0"/>
              </a:rPr>
              <a:t>Ngày</a:t>
            </a:r>
            <a:r>
              <a:rPr lang="en-US" sz="1800" dirty="0">
                <a:latin typeface="Times New Roman" pitchFamily="18" charset="0"/>
                <a:cs typeface="Times New Roman" pitchFamily="18" charset="0"/>
              </a:rPr>
              <a:t> 12 </a:t>
            </a:r>
            <a:r>
              <a:rPr lang="en-US" sz="1800" dirty="0" err="1">
                <a:latin typeface="Times New Roman" pitchFamily="18" charset="0"/>
                <a:cs typeface="Times New Roman" pitchFamily="18" charset="0"/>
              </a:rPr>
              <a:t>tháng</a:t>
            </a:r>
            <a:r>
              <a:rPr lang="en-US" sz="1800" dirty="0">
                <a:latin typeface="Times New Roman" pitchFamily="18" charset="0"/>
                <a:cs typeface="Times New Roman" pitchFamily="18" charset="0"/>
              </a:rPr>
              <a:t> 12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2022, </a:t>
            </a:r>
            <a:r>
              <a:rPr lang="en-US" sz="1800" dirty="0" err="1">
                <a:latin typeface="Times New Roman" pitchFamily="18" charset="0"/>
                <a:cs typeface="Times New Roman" pitchFamily="18" charset="0"/>
              </a:rPr>
              <a:t>Thủ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tướng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ban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1529/</a:t>
            </a:r>
            <a:r>
              <a:rPr lang="en-US" sz="1800" dirty="0" err="1">
                <a:latin typeface="Times New Roman" pitchFamily="18" charset="0"/>
                <a:cs typeface="Times New Roman" pitchFamily="18" charset="0"/>
              </a:rPr>
              <a:t>QĐ-TTg</a:t>
            </a:r>
            <a:r>
              <a:rPr lang="en-US" sz="1800" dirty="0">
                <a:latin typeface="Times New Roman" pitchFamily="18" charset="0"/>
                <a:cs typeface="Times New Roman" pitchFamily="18" charset="0"/>
              </a:rPr>
              <a:t> ban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Danh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quan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soạn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thảo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bản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chi </a:t>
            </a:r>
            <a:r>
              <a:rPr lang="en-US" sz="1800" dirty="0" err="1">
                <a:latin typeface="Times New Roman" pitchFamily="18" charset="0"/>
                <a:cs typeface="Times New Roman" pitchFamily="18" charset="0"/>
              </a:rPr>
              <a:t>tiết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khóa</a:t>
            </a:r>
            <a:r>
              <a:rPr lang="en-US" sz="1800" dirty="0">
                <a:latin typeface="Times New Roman" pitchFamily="18" charset="0"/>
                <a:cs typeface="Times New Roman" pitchFamily="18" charset="0"/>
              </a:rPr>
              <a:t> XV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qua </a:t>
            </a:r>
            <a:r>
              <a:rPr lang="en-US" sz="1800" dirty="0" err="1">
                <a:latin typeface="Times New Roman" pitchFamily="18" charset="0"/>
                <a:cs typeface="Times New Roman" pitchFamily="18" charset="0"/>
              </a:rPr>
              <a:t>tại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họp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a:t>
            </a:r>
            <a:r>
              <a:rPr lang="en-US" sz="1800" dirty="0">
                <a:latin typeface="Times New Roman" pitchFamily="18" charset="0"/>
                <a:cs typeface="Times New Roman" pitchFamily="18" charset="0"/>
              </a:rPr>
              <a:t> 4, </a:t>
            </a:r>
            <a:r>
              <a:rPr lang="en-US" sz="1800" dirty="0" err="1">
                <a:latin typeface="Times New Roman" pitchFamily="18" charset="0"/>
                <a:cs typeface="Times New Roman" pitchFamily="18" charset="0"/>
              </a:rPr>
              <a:t>theo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tướng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Bộ</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hóa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Du </a:t>
            </a:r>
            <a:r>
              <a:rPr lang="en-US" sz="1800" dirty="0" err="1">
                <a:latin typeface="Times New Roman" pitchFamily="18" charset="0"/>
                <a:cs typeface="Times New Roman" pitchFamily="18" charset="0"/>
              </a:rPr>
              <a:t>lịch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soạn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thảo</a:t>
            </a:r>
            <a:r>
              <a:rPr lang="en-US" sz="1800" dirty="0">
                <a:latin typeface="Times New Roman" pitchFamily="18" charset="0"/>
                <a:cs typeface="Times New Roman" pitchFamily="18" charset="0"/>
              </a:rPr>
              <a:t> 02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sửa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đổi</a:t>
            </a:r>
            <a:r>
              <a:rPr lang="en-US" sz="1800" dirty="0">
                <a:latin typeface="Times New Roman" pitchFamily="18" charset="0"/>
                <a:cs typeface="Times New Roman" pitchFamily="18" charset="0"/>
              </a:rPr>
              <a:t>). </a:t>
            </a:r>
          </a:p>
          <a:p>
            <a:pPr marL="0" indent="0" algn="just">
              <a:lnSpc>
                <a:spcPts val="2400"/>
              </a:lnSpc>
              <a:spcBef>
                <a:spcPts val="600"/>
              </a:spcBef>
              <a:spcAft>
                <a:spcPts val="600"/>
              </a:spcAft>
              <a:buNone/>
            </a:pP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     -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nay, </a:t>
            </a:r>
            <a:r>
              <a:rPr lang="en-US" sz="1800" dirty="0" err="1">
                <a:latin typeface="Times New Roman" pitchFamily="18" charset="0"/>
                <a:cs typeface="Times New Roman" pitchFamily="18" charset="0"/>
              </a:rPr>
              <a:t>Bộ</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hóa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Du </a:t>
            </a:r>
            <a:r>
              <a:rPr lang="en-US" sz="1800" dirty="0" err="1">
                <a:latin typeface="Times New Roman" pitchFamily="18" charset="0"/>
                <a:cs typeface="Times New Roman" pitchFamily="18" charset="0"/>
              </a:rPr>
              <a:t>lịch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đang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triển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khai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dựng</a:t>
            </a:r>
            <a:r>
              <a:rPr lang="en-US" sz="1800" dirty="0">
                <a:latin typeface="Times New Roman" pitchFamily="18" charset="0"/>
                <a:cs typeface="Times New Roman" pitchFamily="18" charset="0"/>
              </a:rPr>
              <a:t> 02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chi </a:t>
            </a:r>
            <a:r>
              <a:rPr lang="en-US" sz="1800" dirty="0" err="1">
                <a:latin typeface="Times New Roman" pitchFamily="18" charset="0"/>
                <a:cs typeface="Times New Roman" pitchFamily="18" charset="0"/>
              </a:rPr>
              <a:t>tiết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một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điều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sửa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đổi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tháng</a:t>
            </a:r>
            <a:r>
              <a:rPr lang="en-US" sz="1800" dirty="0">
                <a:latin typeface="Times New Roman" pitchFamily="18" charset="0"/>
                <a:cs typeface="Times New Roman" pitchFamily="18" charset="0"/>
              </a:rPr>
              <a:t> 5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2023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sở</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dữ</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liệu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tháng</a:t>
            </a:r>
            <a:r>
              <a:rPr lang="en-US" sz="1800" dirty="0">
                <a:latin typeface="Times New Roman" pitchFamily="18" charset="0"/>
                <a:cs typeface="Times New Roman" pitchFamily="18" charset="0"/>
              </a:rPr>
              <a:t> 10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2024.</a:t>
            </a:r>
          </a:p>
          <a:p>
            <a:pPr marL="0" indent="0">
              <a:buNone/>
            </a:pPr>
            <a:endParaRPr lang="en-US" dirty="0"/>
          </a:p>
        </p:txBody>
      </p:sp>
      <p:sp>
        <p:nvSpPr>
          <p:cNvPr id="2" name="TextBox 1"/>
          <p:cNvSpPr txBox="1"/>
          <p:nvPr/>
        </p:nvSpPr>
        <p:spPr>
          <a:xfrm>
            <a:off x="685800" y="533400"/>
            <a:ext cx="7772400" cy="369332"/>
          </a:xfrm>
          <a:prstGeom prst="rect">
            <a:avLst/>
          </a:prstGeom>
          <a:noFill/>
        </p:spPr>
        <p:txBody>
          <a:bodyPr wrap="square" rtlCol="0">
            <a:spAutoFit/>
          </a:bodyPr>
          <a:lstStyle/>
          <a:p>
            <a:pPr algn="just">
              <a:buNone/>
            </a:pPr>
            <a:r>
              <a:rPr lang="en-GB" b="1" dirty="0" smtClean="0">
                <a:latin typeface="Times New Roman" pitchFamily="18" charset="0"/>
                <a:cs typeface="Times New Roman" pitchFamily="18" charset="0"/>
              </a:rPr>
              <a:t>       V. </a:t>
            </a:r>
            <a:r>
              <a:rPr lang="en-GB" b="1" dirty="0" err="1" smtClean="0">
                <a:latin typeface="Times New Roman" pitchFamily="18" charset="0"/>
                <a:cs typeface="Times New Roman" pitchFamily="18" charset="0"/>
              </a:rPr>
              <a:t>TỔ</a:t>
            </a:r>
            <a:r>
              <a:rPr lang="en-GB" b="1" dirty="0" smtClean="0">
                <a:latin typeface="Times New Roman" pitchFamily="18" charset="0"/>
                <a:cs typeface="Times New Roman" pitchFamily="18" charset="0"/>
              </a:rPr>
              <a:t> </a:t>
            </a:r>
            <a:r>
              <a:rPr lang="en-GB" b="1" dirty="0" err="1" smtClean="0">
                <a:latin typeface="Times New Roman" pitchFamily="18" charset="0"/>
                <a:cs typeface="Times New Roman" pitchFamily="18" charset="0"/>
              </a:rPr>
              <a:t>CHỨC</a:t>
            </a:r>
            <a:r>
              <a:rPr lang="en-GB" b="1" dirty="0" smtClean="0">
                <a:latin typeface="Times New Roman" pitchFamily="18" charset="0"/>
                <a:cs typeface="Times New Roman" pitchFamily="18" charset="0"/>
              </a:rPr>
              <a:t> </a:t>
            </a:r>
            <a:r>
              <a:rPr lang="en-GB" b="1" dirty="0" err="1" smtClean="0">
                <a:latin typeface="Times New Roman" pitchFamily="18" charset="0"/>
                <a:cs typeface="Times New Roman" pitchFamily="18" charset="0"/>
              </a:rPr>
              <a:t>THỰC</a:t>
            </a:r>
            <a:r>
              <a:rPr lang="en-GB" b="1" dirty="0" smtClean="0">
                <a:latin typeface="Times New Roman" pitchFamily="18" charset="0"/>
                <a:cs typeface="Times New Roman" pitchFamily="18" charset="0"/>
              </a:rPr>
              <a:t> </a:t>
            </a:r>
            <a:r>
              <a:rPr lang="en-GB" b="1" dirty="0" err="1" smtClean="0">
                <a:latin typeface="Times New Roman" pitchFamily="18" charset="0"/>
                <a:cs typeface="Times New Roman" pitchFamily="18" charset="0"/>
              </a:rPr>
              <a:t>HIỆN</a:t>
            </a:r>
            <a:endParaRPr lang="en-GB" b="1" dirty="0" smtClean="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3">
                                            <p:txEl>
                                              <p:pRg st="2" end="2"/>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933510"/>
            <a:ext cx="7772400" cy="4933890"/>
          </a:xfrm>
        </p:spPr>
        <p:txBody>
          <a:bodyPr>
            <a:normAutofit/>
          </a:bodyPr>
          <a:lstStyle/>
          <a:p>
            <a:pPr marL="0" algn="just">
              <a:lnSpc>
                <a:spcPts val="2400"/>
              </a:lnSpc>
              <a:spcBef>
                <a:spcPts val="600"/>
              </a:spcBef>
              <a:spcAft>
                <a:spcPts val="600"/>
              </a:spcAft>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Thực</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Quyết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a:latin typeface="Times New Roman" pitchFamily="18" charset="0"/>
                <a:cs typeface="Times New Roman" pitchFamily="18" charset="0"/>
                <a:hlinkClick r:id="rId2" tooltip="Quyết định 629/QĐ-TTg"/>
              </a:rPr>
              <a:t>45/</a:t>
            </a:r>
            <a:r>
              <a:rPr lang="en-US" sz="1800" dirty="0" err="1">
                <a:latin typeface="Times New Roman" pitchFamily="18" charset="0"/>
                <a:cs typeface="Times New Roman" pitchFamily="18" charset="0"/>
                <a:hlinkClick r:id="rId2" tooltip="Quyết định 629/QĐ-TTg"/>
              </a:rPr>
              <a:t>QĐ-TTg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ngày</a:t>
            </a:r>
            <a:r>
              <a:rPr lang="en-US" sz="1800" dirty="0">
                <a:latin typeface="Times New Roman" pitchFamily="18" charset="0"/>
                <a:cs typeface="Times New Roman" pitchFamily="18" charset="0"/>
              </a:rPr>
              <a:t> 13/01/2022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tướng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việc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phê</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duyệt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2025; </a:t>
            </a:r>
            <a:r>
              <a:rPr lang="en-US" sz="1800" dirty="0" err="1">
                <a:latin typeface="Times New Roman" pitchFamily="18" charset="0"/>
                <a:cs typeface="Times New Roman" pitchFamily="18" charset="0"/>
              </a:rPr>
              <a:t>Uỷ</a:t>
            </a:r>
            <a:r>
              <a:rPr lang="en-US" sz="1800" dirty="0">
                <a:latin typeface="Times New Roman" pitchFamily="18" charset="0"/>
                <a:cs typeface="Times New Roman" pitchFamily="18" charset="0"/>
              </a:rPr>
              <a:t> ban </a:t>
            </a:r>
            <a:r>
              <a:rPr lang="en-US" sz="1800" dirty="0" err="1">
                <a:latin typeface="Times New Roman" pitchFamily="18" charset="0"/>
                <a:cs typeface="Times New Roman" pitchFamily="18" charset="0"/>
              </a:rPr>
              <a:t>nhân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tỉnh</a:t>
            </a:r>
            <a:r>
              <a:rPr lang="en-US" sz="1800" dirty="0">
                <a:latin typeface="Times New Roman" pitchFamily="18" charset="0"/>
                <a:cs typeface="Times New Roman" pitchFamily="18" charset="0"/>
              </a:rPr>
              <a:t> Lai </a:t>
            </a:r>
            <a:r>
              <a:rPr lang="en-US" sz="1800" dirty="0" err="1">
                <a:latin typeface="Times New Roman" pitchFamily="18" charset="0"/>
                <a:cs typeface="Times New Roman" pitchFamily="18" charset="0"/>
              </a:rPr>
              <a:t>Châu</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đã</a:t>
            </a:r>
            <a:r>
              <a:rPr lang="en-US" sz="1800" dirty="0" smtClean="0">
                <a:latin typeface="Times New Roman" pitchFamily="18" charset="0"/>
                <a:cs typeface="Times New Roman" pitchFamily="18" charset="0"/>
              </a:rPr>
              <a:t> ban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Kế</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hoạch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1284/</a:t>
            </a:r>
            <a:r>
              <a:rPr lang="en-US" sz="1800" dirty="0" err="1">
                <a:latin typeface="Times New Roman" pitchFamily="18" charset="0"/>
                <a:cs typeface="Times New Roman" pitchFamily="18" charset="0"/>
              </a:rPr>
              <a:t>KH-UBND</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ngày</a:t>
            </a:r>
            <a:r>
              <a:rPr lang="en-US" sz="1800" dirty="0">
                <a:latin typeface="Times New Roman" pitchFamily="18" charset="0"/>
                <a:cs typeface="Times New Roman" pitchFamily="18" charset="0"/>
              </a:rPr>
              <a:t> 22/4/2022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triển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khai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2025. </a:t>
            </a:r>
          </a:p>
          <a:p>
            <a:pPr marL="0" algn="just">
              <a:lnSpc>
                <a:spcPts val="2400"/>
              </a:lnSpc>
              <a:spcBef>
                <a:spcPts val="600"/>
              </a:spcBef>
              <a:spcAft>
                <a:spcPts val="600"/>
              </a:spcAft>
              <a:buNone/>
            </a:pP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Mục</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tiêu</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cụ</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thể</a:t>
            </a:r>
            <a:r>
              <a:rPr lang="en-US" sz="1800" b="1" dirty="0">
                <a:latin typeface="Times New Roman" pitchFamily="18" charset="0"/>
                <a:cs typeface="Times New Roman" pitchFamily="18" charset="0"/>
              </a:rPr>
              <a:t>:</a:t>
            </a:r>
          </a:p>
          <a:p>
            <a:pPr marL="0" algn="just">
              <a:lnSpc>
                <a:spcPts val="2400"/>
              </a:lnSpc>
              <a:spcBef>
                <a:spcPts val="600"/>
              </a:spcBef>
              <a:spcAft>
                <a:spcPts val="600"/>
              </a:spcAft>
              <a:buNone/>
            </a:pPr>
            <a:r>
              <a:rPr lang="en-US" sz="1800" dirty="0" smtClean="0">
                <a:latin typeface="Times New Roman" pitchFamily="18" charset="0"/>
                <a:cs typeface="Times New Roman" pitchFamily="18" charset="0"/>
              </a:rPr>
              <a:t>        -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40%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buổi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nói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do </a:t>
            </a:r>
            <a:r>
              <a:rPr lang="en-US" sz="1800" dirty="0" err="1">
                <a:latin typeface="Times New Roman" pitchFamily="18" charset="0"/>
                <a:cs typeface="Times New Roman" pitchFamily="18" charset="0"/>
              </a:rPr>
              <a:t>Ủy</a:t>
            </a:r>
            <a:r>
              <a:rPr lang="en-US" sz="1800" dirty="0">
                <a:latin typeface="Times New Roman" pitchFamily="18" charset="0"/>
                <a:cs typeface="Times New Roman" pitchFamily="18" charset="0"/>
              </a:rPr>
              <a:t> ban </a:t>
            </a:r>
            <a:r>
              <a:rPr lang="en-US" sz="1800" dirty="0" err="1">
                <a:latin typeface="Times New Roman" pitchFamily="18" charset="0"/>
                <a:cs typeface="Times New Roman" pitchFamily="18" charset="0"/>
              </a:rPr>
              <a:t>nhân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bản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phố</a:t>
            </a:r>
            <a:r>
              <a:rPr lang="en-US" sz="1800" dirty="0">
                <a:latin typeface="Times New Roman" pitchFamily="18" charset="0"/>
                <a:cs typeface="Times New Roman" pitchFamily="18" charset="0"/>
              </a:rPr>
              <a:t>.</a:t>
            </a:r>
          </a:p>
          <a:p>
            <a:pPr marL="0" algn="just">
              <a:lnSpc>
                <a:spcPts val="2400"/>
              </a:lnSpc>
              <a:spcBef>
                <a:spcPts val="600"/>
              </a:spcBef>
              <a:spcAft>
                <a:spcPts val="600"/>
              </a:spcAft>
              <a:buNone/>
            </a:pPr>
            <a:r>
              <a:rPr lang="en-US" sz="1800" dirty="0" smtClean="0">
                <a:latin typeface="Times New Roman" pitchFamily="18" charset="0"/>
                <a:cs typeface="Times New Roman" pitchFamily="18" charset="0"/>
              </a:rPr>
              <a:t>           - </a:t>
            </a:r>
            <a:r>
              <a:rPr lang="en-US" sz="1800" dirty="0" err="1">
                <a:latin typeface="Times New Roman" pitchFamily="18" charset="0"/>
                <a:cs typeface="Times New Roman" pitchFamily="18" charset="0"/>
              </a:rPr>
              <a:t>Phấn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đấu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50%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kênh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trang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điện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tử</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nhiệm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tuyên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thiết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yếu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sóng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kỳ</a:t>
            </a:r>
            <a:r>
              <a:rPr lang="en-US" sz="1800" dirty="0" smtClean="0">
                <a:latin typeface="Times New Roman" pitchFamily="18" charset="0"/>
                <a:cs typeface="Times New Roman" pitchFamily="18" charset="0"/>
              </a:rPr>
              <a:t>.</a:t>
            </a:r>
            <a:endParaRPr lang="en-US" sz="19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
        <p:nvSpPr>
          <p:cNvPr id="2" name="TextBox 1"/>
          <p:cNvSpPr txBox="1"/>
          <p:nvPr/>
        </p:nvSpPr>
        <p:spPr>
          <a:xfrm>
            <a:off x="609600" y="533400"/>
            <a:ext cx="7772400" cy="369332"/>
          </a:xfrm>
          <a:prstGeom prst="rect">
            <a:avLst/>
          </a:prstGeom>
          <a:noFill/>
        </p:spPr>
        <p:txBody>
          <a:bodyPr wrap="square" rtlCol="0">
            <a:spAutoFit/>
          </a:bodyPr>
          <a:lstStyle/>
          <a:p>
            <a:r>
              <a:rPr lang="en-US" b="1" dirty="0" smtClean="0">
                <a:latin typeface="Times New Roman" pitchFamily="18" charset="0"/>
                <a:cs typeface="Times New Roman" pitchFamily="18" charset="0"/>
              </a:rPr>
              <a:t>          2. </a:t>
            </a:r>
            <a:r>
              <a:rPr lang="en-US" b="1" dirty="0" err="1" smtClean="0">
                <a:latin typeface="Times New Roman" pitchFamily="18" charset="0"/>
                <a:cs typeface="Times New Roman" pitchFamily="18" charset="0"/>
              </a:rPr>
              <a:t>Công</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tác</a:t>
            </a:r>
            <a:r>
              <a:rPr lang="en-US" b="1" dirty="0">
                <a:latin typeface="Times New Roman" pitchFamily="18" charset="0"/>
                <a:cs typeface="Times New Roman" pitchFamily="18" charset="0"/>
              </a:rPr>
              <a:t> </a:t>
            </a:r>
            <a:r>
              <a:rPr lang="en-US" b="1" dirty="0" err="1" smtClean="0">
                <a:latin typeface="Times New Roman" pitchFamily="18" charset="0"/>
                <a:cs typeface="Times New Roman" pitchFamily="18" charset="0"/>
              </a:rPr>
              <a:t>tuyên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truyền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biến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Luật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PCBLGĐ</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tại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tỉnh</a:t>
            </a:r>
            <a:r>
              <a:rPr lang="en-US" b="1" dirty="0">
                <a:latin typeface="Times New Roman" pitchFamily="18" charset="0"/>
                <a:cs typeface="Times New Roman" pitchFamily="18" charset="0"/>
              </a:rPr>
              <a:t> Lai </a:t>
            </a:r>
            <a:r>
              <a:rPr lang="en-US" b="1" dirty="0" err="1">
                <a:latin typeface="Times New Roman" pitchFamily="18" charset="0"/>
                <a:cs typeface="Times New Roman" pitchFamily="18" charset="0"/>
              </a:rPr>
              <a:t>Châu</a:t>
            </a:r>
            <a:endParaRPr lang="en-US" dirty="0"/>
          </a:p>
        </p:txBody>
      </p:sp>
      <p:pic>
        <p:nvPicPr>
          <p:cNvPr id="5"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3">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ircle(in)">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762000"/>
            <a:ext cx="7772400" cy="4571999"/>
          </a:xfrm>
        </p:spPr>
        <p:txBody>
          <a:bodyPr>
            <a:noAutofit/>
          </a:bodyPr>
          <a:lstStyle/>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trên</a:t>
            </a:r>
            <a:r>
              <a:rPr lang="en-US" sz="1800" dirty="0">
                <a:latin typeface="Times New Roman" pitchFamily="18" charset="0"/>
                <a:cs typeface="Times New Roman" pitchFamily="18" charset="0"/>
              </a:rPr>
              <a:t> 70%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trang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ứng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a:t>
            </a:r>
          </a:p>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đấu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95% </a:t>
            </a:r>
            <a:r>
              <a:rPr lang="en-US" sz="1800" dirty="0" err="1">
                <a:latin typeface="Times New Roman" pitchFamily="18" charset="0"/>
                <a:cs typeface="Times New Roman" pitchFamily="18" charset="0"/>
              </a:rPr>
              <a:t>những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bảo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vệ</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giúp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lý</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chăm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sóc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khỏe</a:t>
            </a:r>
            <a:r>
              <a:rPr lang="en-US" sz="1800" dirty="0">
                <a:latin typeface="Times New Roman" pitchFamily="18" charset="0"/>
                <a:cs typeface="Times New Roman" pitchFamily="18" charset="0"/>
              </a:rPr>
              <a:t>. </a:t>
            </a:r>
          </a:p>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đấu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trên</a:t>
            </a:r>
            <a:r>
              <a:rPr lang="en-US" sz="1800" dirty="0">
                <a:latin typeface="Times New Roman" pitchFamily="18" charset="0"/>
                <a:cs typeface="Times New Roman" pitchFamily="18" charset="0"/>
              </a:rPr>
              <a:t> 80% </a:t>
            </a:r>
            <a:r>
              <a:rPr lang="en-US" sz="1800" dirty="0" err="1">
                <a:latin typeface="Times New Roman" pitchFamily="18" charset="0"/>
                <a:cs typeface="Times New Roman" pitchFamily="18" charset="0"/>
              </a:rPr>
              <a:t>những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cung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kiểm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soát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 vi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a:t>
            </a:r>
          </a:p>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đấu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90%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huyện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trẻ</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em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nhiệm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đồng</a:t>
            </a:r>
            <a:r>
              <a:rPr lang="en-US" sz="1800" dirty="0">
                <a:latin typeface="Times New Roman" pitchFamily="18" charset="0"/>
                <a:cs typeface="Times New Roman" pitchFamily="18" charset="0"/>
              </a:rPr>
              <a:t>. </a:t>
            </a:r>
          </a:p>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95% </a:t>
            </a:r>
            <a:r>
              <a:rPr lang="en-US" sz="1800" dirty="0" err="1">
                <a:latin typeface="Times New Roman" pitchFamily="18" charset="0"/>
                <a:cs typeface="Times New Roman" pitchFamily="18" charset="0"/>
              </a:rPr>
              <a:t>xã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phường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thị</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duy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trì</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Mô</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a:t>
            </a:r>
          </a:p>
          <a:p>
            <a:pPr marL="0" indent="432000" algn="just">
              <a:lnSpc>
                <a:spcPts val="2000"/>
              </a:lnSpc>
              <a:spcBef>
                <a:spcPts val="600"/>
              </a:spcBef>
              <a:spcAft>
                <a:spcPts val="6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Đạt</a:t>
            </a:r>
            <a:r>
              <a:rPr lang="en-US" sz="1800" dirty="0">
                <a:latin typeface="Times New Roman" pitchFamily="18" charset="0"/>
                <a:cs typeface="Times New Roman" pitchFamily="18" charset="0"/>
              </a:rPr>
              <a:t> 90% </a:t>
            </a:r>
            <a:r>
              <a:rPr lang="en-US" sz="1800" dirty="0" err="1">
                <a:latin typeface="Times New Roman" pitchFamily="18" charset="0"/>
                <a:cs typeface="Times New Roman" pitchFamily="18" charset="0"/>
              </a:rPr>
              <a:t>người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tiếp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được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bồi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dưỡng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tập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huấn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kiến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nghiệp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vụ</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a:t>
            </a: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circle(in)">
                                      <p:cBhvr>
                                        <p:cTn id="3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2209800"/>
          </a:xfrm>
        </p:spPr>
        <p:txBody>
          <a:bodyPr>
            <a:noAutofit/>
          </a:bodyPr>
          <a:lstStyle/>
          <a:p>
            <a:pPr indent="432000" algn="just"/>
            <a:r>
              <a:rPr lang="en-US" sz="1800" dirty="0" err="1" smtClean="0">
                <a:latin typeface="Times New Roman" pitchFamily="18" charset="0"/>
                <a:ea typeface="+mn-ea"/>
                <a:cs typeface="Times New Roman" pitchFamily="18" charset="0"/>
              </a:rPr>
              <a:t>Mặc</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dù</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đạt</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được</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một</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số</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kết</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quả</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tích</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cực</a:t>
            </a:r>
            <a:r>
              <a:rPr lang="en-US" sz="1800" dirty="0" smtClean="0">
                <a:latin typeface="Times New Roman" pitchFamily="18" charset="0"/>
                <a:ea typeface="+mn-ea"/>
                <a:cs typeface="Times New Roman" pitchFamily="18" charset="0"/>
              </a:rPr>
              <a:t>, song </a:t>
            </a:r>
            <a:r>
              <a:rPr lang="en-US" sz="1800" dirty="0" err="1" smtClean="0">
                <a:latin typeface="Times New Roman" pitchFamily="18" charset="0"/>
                <a:ea typeface="+mn-ea"/>
                <a:cs typeface="Times New Roman" pitchFamily="18" charset="0"/>
              </a:rPr>
              <a:t>tình</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trạng</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BLGĐ</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vẫn</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còn</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diễn</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biến</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phức</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tạp</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khó</a:t>
            </a:r>
            <a:r>
              <a:rPr lang="en-US" sz="1800" dirty="0" smtClean="0">
                <a:latin typeface="Times New Roman" pitchFamily="18" charset="0"/>
                <a:ea typeface="+mn-ea"/>
                <a:cs typeface="Times New Roman" pitchFamily="18" charset="0"/>
              </a:rPr>
              <a:t> </a:t>
            </a:r>
            <a:r>
              <a:rPr lang="en-US" sz="1800" dirty="0" err="1" smtClean="0">
                <a:latin typeface="Times New Roman" pitchFamily="18" charset="0"/>
                <a:ea typeface="+mn-ea"/>
                <a:cs typeface="Times New Roman" pitchFamily="18" charset="0"/>
              </a:rPr>
              <a:t>lường</a:t>
            </a:r>
            <a:r>
              <a:rPr lang="vi-VN" sz="1800" dirty="0" smtClean="0">
                <a:latin typeface="Times New Roman" pitchFamily="18" charset="0"/>
                <a:cs typeface="Times New Roman" pitchFamily="18" charset="0"/>
              </a:rPr>
              <a:t>. Theo kết quả điều tra quốc gia năm 2021, 32% phụ nữ bị chồng bạo lực thể xác hoặc bạo lực tình dục.</a:t>
            </a:r>
            <a:r>
              <a:rPr lang="en-US"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90,4% phụ nữ bị chồng bạo lực thể xác hoặc tình dục không tìm kiếm sự giúp đỡ, chỉ 4,8% tìm kiếm sự giúp đỡ của công an. </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vi-VN" sz="1800" dirty="0" smtClean="0">
                <a:latin typeface="Times New Roman" pitchFamily="18" charset="0"/>
                <a:cs typeface="Times New Roman" pitchFamily="18" charset="0"/>
              </a:rPr>
              <a:t>Không chỉ bạo lực gia đình với phụ nữ mà bạo lực gia đình với trẻ em, người già cũng diễn ra phổ</a:t>
            </a:r>
            <a:r>
              <a:rPr lang="en-US"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biến và có nhiều vụ việc nghiêm trọng trong thời gian qua.</a:t>
            </a:r>
            <a:endParaRPr lang="en-US" sz="1800" i="1" dirty="0">
              <a:latin typeface="Times New Roman" pitchFamily="18" charset="0"/>
              <a:ea typeface="+mn-ea"/>
              <a:cs typeface="Times New Roman" pitchFamily="18" charset="0"/>
            </a:endParaRPr>
          </a:p>
        </p:txBody>
      </p:sp>
      <p:pic>
        <p:nvPicPr>
          <p:cNvPr id="10" name="Content Placeholder 9" descr="z4707316232995_19a5197a8ac4282b9d3ba0c20d05f302.jpg"/>
          <p:cNvPicPr>
            <a:picLocks noGrp="1" noChangeAspect="1"/>
          </p:cNvPicPr>
          <p:nvPr>
            <p:ph idx="1"/>
          </p:nvPr>
        </p:nvPicPr>
        <p:blipFill>
          <a:blip r:embed="rId2"/>
          <a:stretch>
            <a:fillRect/>
          </a:stretch>
        </p:blipFill>
        <p:spPr>
          <a:xfrm>
            <a:off x="762000" y="2971800"/>
            <a:ext cx="7696200" cy="35814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838200"/>
            <a:ext cx="7620000" cy="4190999"/>
          </a:xfrm>
        </p:spPr>
        <p:txBody>
          <a:bodyPr>
            <a:normAutofit/>
          </a:bodyPr>
          <a:lstStyle/>
          <a:p>
            <a:pPr marL="0" indent="432000" algn="just">
              <a:lnSpc>
                <a:spcPts val="2800"/>
              </a:lnSpc>
              <a:spcBef>
                <a:spcPts val="600"/>
              </a:spcBef>
              <a:spcAft>
                <a:spcPts val="600"/>
              </a:spcAft>
              <a:buNone/>
            </a:pPr>
            <a:r>
              <a:rPr lang="en-US" sz="1800" b="1" dirty="0" smtClean="0">
                <a:latin typeface="Times New Roman" pitchFamily="18" charset="0"/>
                <a:cs typeface="Times New Roman" pitchFamily="18" charset="0"/>
              </a:rPr>
              <a:t>3. </a:t>
            </a:r>
            <a:r>
              <a:rPr lang="en-US" sz="1800" b="1" dirty="0" err="1" smtClean="0">
                <a:latin typeface="Times New Roman" pitchFamily="18" charset="0"/>
                <a:cs typeface="Times New Roman" pitchFamily="18" charset="0"/>
              </a:rPr>
              <a:t>Kết</a:t>
            </a:r>
            <a:r>
              <a:rPr lang="en-US" sz="1800" b="1" dirty="0" smtClean="0">
                <a:latin typeface="Times New Roman" pitchFamily="18" charset="0"/>
                <a:cs typeface="Times New Roman" pitchFamily="18" charset="0"/>
              </a:rPr>
              <a:t> </a:t>
            </a:r>
            <a:r>
              <a:rPr lang="en-US" sz="1800" b="1" dirty="0" err="1">
                <a:latin typeface="Times New Roman" pitchFamily="18" charset="0"/>
                <a:cs typeface="Times New Roman" pitchFamily="18" charset="0"/>
              </a:rPr>
              <a:t>quả</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đạt</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được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trong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công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tác</a:t>
            </a:r>
            <a:r>
              <a:rPr lang="en-US" sz="1800" b="1" dirty="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tuyên</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truyền</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phòng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chống</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bạo</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lực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gia</a:t>
            </a:r>
            <a:r>
              <a:rPr lang="en-US" sz="1800" b="1" dirty="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trên</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địa</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bàn</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tỉnh</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thời</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gian</a:t>
            </a:r>
            <a:r>
              <a:rPr lang="en-US" sz="1800" b="1" dirty="0" smtClean="0">
                <a:latin typeface="Times New Roman" pitchFamily="18" charset="0"/>
                <a:cs typeface="Times New Roman" pitchFamily="18" charset="0"/>
              </a:rPr>
              <a:t> qua</a:t>
            </a:r>
            <a:endParaRPr lang="en-US" sz="1800" b="1" dirty="0">
              <a:latin typeface="Times New Roman" pitchFamily="18" charset="0"/>
              <a:cs typeface="Times New Roman" pitchFamily="18" charset="0"/>
            </a:endParaRPr>
          </a:p>
          <a:p>
            <a:pPr marL="0" indent="432000" algn="just">
              <a:lnSpc>
                <a:spcPts val="2800"/>
              </a:lnSpc>
              <a:spcBef>
                <a:spcPts val="600"/>
              </a:spcBef>
              <a:spcAft>
                <a:spcPts val="600"/>
              </a:spcAft>
              <a:buNone/>
            </a:pPr>
            <a:r>
              <a:rPr lang="en-US" sz="1800" dirty="0" err="1" smtClean="0">
                <a:latin typeface="Times New Roman" pitchFamily="18" charset="0"/>
                <a:cs typeface="Times New Roman" pitchFamily="18" charset="0"/>
              </a:rPr>
              <a:t>Trong</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những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qua </a:t>
            </a:r>
            <a:r>
              <a:rPr lang="en-US" sz="1800" dirty="0" err="1">
                <a:latin typeface="Times New Roman" pitchFamily="18" charset="0"/>
                <a:cs typeface="Times New Roman" pitchFamily="18" charset="0"/>
              </a:rPr>
              <a:t>để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tốt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toàn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tỉnh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đã</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triển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khai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hoạt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tuyên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đặc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biệt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quan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tâm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việc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truyền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thông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tập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huấn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năng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hòa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giải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mâu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thuẫn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tranh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chấp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giữa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a:latin typeface="Times New Roman" pitchFamily="18" charset="0"/>
                <a:cs typeface="Times New Roman" pitchFamily="18" charset="0"/>
              </a:rPr>
              <a:t>;</a:t>
            </a:r>
            <a:r>
              <a:rPr lang="en-US" sz="1800" dirty="0" smtClean="0">
                <a:latin typeface="Times New Roman" pitchFamily="18" charset="0"/>
                <a:cs typeface="Times New Roman" pitchFamily="18" charset="0"/>
              </a:rPr>
              <a:t> </a:t>
            </a:r>
            <a:r>
              <a:rPr lang="en-US" sz="1800" dirty="0" err="1">
                <a:latin typeface="Times New Roman" pitchFamily="18" charset="0"/>
                <a:cs typeface="Times New Roman" pitchFamily="18" charset="0"/>
              </a:rPr>
              <a:t>Tư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vấn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góp</a:t>
            </a:r>
            <a:r>
              <a:rPr lang="en-US" sz="1800" dirty="0">
                <a:latin typeface="Times New Roman" pitchFamily="18" charset="0"/>
                <a:cs typeface="Times New Roman" pitchFamily="18" charset="0"/>
              </a:rPr>
              <a:t> ý, </a:t>
            </a:r>
            <a:r>
              <a:rPr lang="en-US" sz="1800" dirty="0" err="1">
                <a:latin typeface="Times New Roman" pitchFamily="18" charset="0"/>
                <a:cs typeface="Times New Roman" pitchFamily="18" charset="0"/>
              </a:rPr>
              <a:t>phê</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cư</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Hội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tìm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hiểu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Xây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dựng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mô</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trong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có</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CLB</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triển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bền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nhóm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địa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chỉ</a:t>
            </a:r>
            <a:r>
              <a:rPr lang="en-US" sz="1800" dirty="0">
                <a:latin typeface="Times New Roman" pitchFamily="18" charset="0"/>
                <a:cs typeface="Times New Roman" pitchFamily="18" charset="0"/>
              </a:rPr>
              <a:t> tin </a:t>
            </a:r>
            <a:r>
              <a:rPr lang="en-US" sz="1800" dirty="0" err="1">
                <a:latin typeface="Times New Roman" pitchFamily="18" charset="0"/>
                <a:cs typeface="Times New Roman" pitchFamily="18" charset="0"/>
              </a:rPr>
              <a:t>cậy</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tại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cộng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đồng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PCBLGĐ</a:t>
            </a:r>
            <a:r>
              <a:rPr lang="en-US" sz="1800" dirty="0">
                <a:latin typeface="Times New Roman" pitchFamily="18" charset="0"/>
                <a:cs typeface="Times New Roman" pitchFamily="18" charset="0"/>
              </a:rPr>
              <a:t>. </a:t>
            </a: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467600" cy="4267200"/>
          </a:xfrm>
        </p:spPr>
        <p:txBody>
          <a:bodyPr>
            <a:noAutofit/>
          </a:bodyPr>
          <a:lstStyle/>
          <a:p>
            <a:pPr marL="0" indent="432000" algn="just">
              <a:lnSpc>
                <a:spcPts val="2000"/>
              </a:lnSpc>
              <a:spcBef>
                <a:spcPts val="600"/>
              </a:spcBef>
              <a:spcAft>
                <a:spcPts val="600"/>
              </a:spcAft>
              <a:buNone/>
            </a:pPr>
            <a:r>
              <a:rPr lang="nl-NL" sz="1800" b="1" i="1" dirty="0" smtClean="0">
                <a:latin typeface="Times New Roman" pitchFamily="18" charset="0"/>
                <a:cs typeface="Times New Roman" pitchFamily="18" charset="0"/>
              </a:rPr>
              <a:t>Kết quả cụ thể từ </a:t>
            </a:r>
            <a:r>
              <a:rPr lang="nl-NL" sz="1800" b="1" i="1" dirty="0">
                <a:latin typeface="Times New Roman" pitchFamily="18" charset="0"/>
                <a:cs typeface="Times New Roman" pitchFamily="18" charset="0"/>
              </a:rPr>
              <a:t>năm 2017 đến </a:t>
            </a:r>
            <a:r>
              <a:rPr lang="nl-NL" sz="1800" b="1" i="1" dirty="0" smtClean="0">
                <a:latin typeface="Times New Roman" pitchFamily="18" charset="0"/>
                <a:cs typeface="Times New Roman" pitchFamily="18" charset="0"/>
              </a:rPr>
              <a:t>nay: </a:t>
            </a:r>
            <a:endParaRPr lang="nl-NL" sz="1800" b="1" i="1" dirty="0" smtClean="0">
              <a:latin typeface="Times New Roman" pitchFamily="18" charset="0"/>
              <a:cs typeface="Times New Roman" pitchFamily="18" charset="0"/>
            </a:endParaRPr>
          </a:p>
          <a:p>
            <a:pPr marL="0" indent="432000" algn="just">
              <a:lnSpc>
                <a:spcPts val="2000"/>
              </a:lnSpc>
              <a:spcBef>
                <a:spcPts val="600"/>
              </a:spcBef>
              <a:spcAft>
                <a:spcPts val="600"/>
              </a:spcAft>
              <a:buNone/>
            </a:pPr>
            <a:r>
              <a:rPr lang="nl-NL" sz="1800" dirty="0" smtClean="0">
                <a:latin typeface="Times New Roman" pitchFamily="18" charset="0"/>
                <a:cs typeface="Times New Roman" pitchFamily="18" charset="0"/>
              </a:rPr>
              <a:t>-</a:t>
            </a:r>
            <a:r>
              <a:rPr lang="nl-NL" sz="1800" b="1" i="1" dirty="0" smtClean="0">
                <a:latin typeface="Times New Roman" pitchFamily="18" charset="0"/>
                <a:cs typeface="Times New Roman" pitchFamily="18" charset="0"/>
              </a:rPr>
              <a:t> </a:t>
            </a:r>
            <a:r>
              <a:rPr lang="nl-NL" sz="1800" dirty="0" smtClean="0">
                <a:latin typeface="Times New Roman" pitchFamily="18" charset="0"/>
                <a:cs typeface="Times New Roman" pitchFamily="18" charset="0"/>
              </a:rPr>
              <a:t>Đã </a:t>
            </a:r>
            <a:r>
              <a:rPr lang="nl-NL" sz="1800" dirty="0" smtClean="0">
                <a:latin typeface="Times New Roman" pitchFamily="18" charset="0"/>
                <a:cs typeface="Times New Roman" pitchFamily="18" charset="0"/>
              </a:rPr>
              <a:t>tổ chức </a:t>
            </a:r>
            <a:r>
              <a:rPr lang="nl-NL" sz="1800" dirty="0">
                <a:latin typeface="Times New Roman" pitchFamily="18" charset="0"/>
                <a:cs typeface="Times New Roman" pitchFamily="18" charset="0"/>
              </a:rPr>
              <a:t>10 lớp tập </a:t>
            </a:r>
            <a:r>
              <a:rPr lang="nl-NL" sz="1800" dirty="0" smtClean="0">
                <a:latin typeface="Times New Roman" pitchFamily="18" charset="0"/>
                <a:cs typeface="Times New Roman" pitchFamily="18" charset="0"/>
              </a:rPr>
              <a:t>huấn, trong đó: </a:t>
            </a:r>
            <a:r>
              <a:rPr lang="nl-NL" sz="1800" dirty="0">
                <a:latin typeface="Times New Roman" pitchFamily="18" charset="0"/>
                <a:cs typeface="Times New Roman" pitchFamily="18" charset="0"/>
              </a:rPr>
              <a:t>01 lớp nghiệp vụ công tác gia </a:t>
            </a:r>
            <a:r>
              <a:rPr lang="nl-NL" sz="1800" dirty="0" smtClean="0">
                <a:latin typeface="Times New Roman" pitchFamily="18" charset="0"/>
                <a:cs typeface="Times New Roman" pitchFamily="18" charset="0"/>
              </a:rPr>
              <a:t>đình; </a:t>
            </a:r>
            <a:r>
              <a:rPr lang="nl-NL" sz="1800" dirty="0">
                <a:latin typeface="Times New Roman" pitchFamily="18" charset="0"/>
                <a:cs typeface="Times New Roman" pitchFamily="18" charset="0"/>
              </a:rPr>
              <a:t>09 lớp tập huấn cho Mô hình phòng, chống bạo lực gia </a:t>
            </a:r>
            <a:r>
              <a:rPr lang="nl-NL" sz="1800" dirty="0" smtClean="0">
                <a:latin typeface="Times New Roman" pitchFamily="18" charset="0"/>
                <a:cs typeface="Times New Roman" pitchFamily="18" charset="0"/>
              </a:rPr>
              <a:t>đình.</a:t>
            </a:r>
          </a:p>
          <a:p>
            <a:pPr marL="0" indent="432000" algn="just">
              <a:lnSpc>
                <a:spcPts val="2000"/>
              </a:lnSpc>
              <a:spcBef>
                <a:spcPts val="600"/>
              </a:spcBef>
              <a:spcAft>
                <a:spcPts val="600"/>
              </a:spcAft>
              <a:buNone/>
            </a:pPr>
            <a:r>
              <a:rPr lang="nl-NL" sz="1800" dirty="0" smtClean="0">
                <a:latin typeface="Times New Roman" pitchFamily="18" charset="0"/>
                <a:cs typeface="Times New Roman" pitchFamily="18" charset="0"/>
              </a:rPr>
              <a:t>- Tổ </a:t>
            </a:r>
            <a:r>
              <a:rPr lang="nl-NL" sz="1800" dirty="0" smtClean="0">
                <a:latin typeface="Times New Roman" pitchFamily="18" charset="0"/>
                <a:cs typeface="Times New Roman" pitchFamily="18" charset="0"/>
              </a:rPr>
              <a:t>chức </a:t>
            </a:r>
            <a:r>
              <a:rPr lang="nl-NL" sz="1800" dirty="0">
                <a:latin typeface="Times New Roman" pitchFamily="18" charset="0"/>
                <a:cs typeface="Times New Roman" pitchFamily="18" charset="0"/>
              </a:rPr>
              <a:t>04 lớp truyền thông giá trị tốt đẹp các mối quan hệ trong gia </a:t>
            </a:r>
            <a:r>
              <a:rPr lang="nl-NL" sz="1800" dirty="0" smtClean="0">
                <a:latin typeface="Times New Roman" pitchFamily="18" charset="0"/>
                <a:cs typeface="Times New Roman" pitchFamily="18" charset="0"/>
              </a:rPr>
              <a:t>đình.</a:t>
            </a:r>
          </a:p>
          <a:p>
            <a:pPr marL="0" indent="432000" algn="just">
              <a:lnSpc>
                <a:spcPts val="2000"/>
              </a:lnSpc>
              <a:spcBef>
                <a:spcPts val="600"/>
              </a:spcBef>
              <a:spcAft>
                <a:spcPts val="600"/>
              </a:spcAft>
              <a:buNone/>
            </a:pPr>
            <a:r>
              <a:rPr lang="nl-NL" sz="1800" dirty="0" smtClean="0">
                <a:latin typeface="Times New Roman" pitchFamily="18" charset="0"/>
                <a:cs typeface="Times New Roman" pitchFamily="18" charset="0"/>
              </a:rPr>
              <a:t>- Các </a:t>
            </a:r>
            <a:r>
              <a:rPr lang="nl-NL" sz="1800" dirty="0">
                <a:latin typeface="Times New Roman" pitchFamily="18" charset="0"/>
                <a:cs typeface="Times New Roman" pitchFamily="18" charset="0"/>
              </a:rPr>
              <a:t>mô hình về gia đình, phòng, chống bạo lực gia đình được </a:t>
            </a:r>
            <a:r>
              <a:rPr lang="nl-NL" sz="1800" dirty="0" smtClean="0">
                <a:latin typeface="Times New Roman" pitchFamily="18" charset="0"/>
                <a:cs typeface="Times New Roman" pitchFamily="18" charset="0"/>
              </a:rPr>
              <a:t>quan tâm triển </a:t>
            </a:r>
            <a:r>
              <a:rPr lang="nl-NL" sz="1800" dirty="0">
                <a:latin typeface="Times New Roman" pitchFamily="18" charset="0"/>
                <a:cs typeface="Times New Roman" pitchFamily="18" charset="0"/>
              </a:rPr>
              <a:t>khai và nhân rộng </a:t>
            </a:r>
            <a:r>
              <a:rPr lang="nl-NL" sz="1800" b="1" i="1" dirty="0">
                <a:latin typeface="Times New Roman" pitchFamily="18" charset="0"/>
                <a:cs typeface="Times New Roman" pitchFamily="18" charset="0"/>
              </a:rPr>
              <a:t>(đến nay toàn tỉnh có 76 Mô hình </a:t>
            </a:r>
            <a:r>
              <a:rPr lang="nl-NL" sz="1800" b="1" i="1" dirty="0" smtClean="0">
                <a:latin typeface="Times New Roman" pitchFamily="18" charset="0"/>
                <a:cs typeface="Times New Roman" pitchFamily="18" charset="0"/>
              </a:rPr>
              <a:t>phòng</a:t>
            </a:r>
            <a:r>
              <a:rPr lang="nl-NL" sz="1800" b="1" i="1" dirty="0">
                <a:latin typeface="Times New Roman" pitchFamily="18" charset="0"/>
                <a:cs typeface="Times New Roman" pitchFamily="18" charset="0"/>
              </a:rPr>
              <a:t>, chống bạo lực gia đình đã được thành lập (gồm 448 nhóm, phòng chống bạo lực gia đình, 448 câu lạc bộ gia đình phát triển bền vững với trên 6000 thành viên tham gia câu lạc bộ và 418 địa chỉ tin cậy về phòng, chống bạo lực gia đình tại cộng đồng)</a:t>
            </a:r>
            <a:r>
              <a:rPr lang="nl-NL" sz="1800" dirty="0">
                <a:latin typeface="Times New Roman" pitchFamily="18" charset="0"/>
                <a:cs typeface="Times New Roman" pitchFamily="18" charset="0"/>
              </a:rPr>
              <a:t>. Số hộ gia đình được công nhận gia đình văn hóa ngày càng tăng </a:t>
            </a:r>
            <a:r>
              <a:rPr lang="nl-NL" sz="1800" b="1" i="1" dirty="0">
                <a:latin typeface="Times New Roman" pitchFamily="18" charset="0"/>
                <a:cs typeface="Times New Roman" pitchFamily="18" charset="0"/>
              </a:rPr>
              <a:t>(đến hết năm 2022 toàn tỉnh có 89.350/10.4405 hộ đạt gia đình văn hóa), </a:t>
            </a:r>
            <a:r>
              <a:rPr lang="nl-NL" sz="1800" dirty="0">
                <a:latin typeface="Times New Roman" pitchFamily="18" charset="0"/>
                <a:cs typeface="Times New Roman" pitchFamily="18" charset="0"/>
              </a:rPr>
              <a:t>số hộ có bạo lực gia đình giảm </a:t>
            </a:r>
            <a:r>
              <a:rPr lang="nl-NL" sz="1800" b="1" i="1" dirty="0">
                <a:latin typeface="Times New Roman" pitchFamily="18" charset="0"/>
                <a:cs typeface="Times New Roman" pitchFamily="18" charset="0"/>
              </a:rPr>
              <a:t>(Tổng số vụ bạo lực gia đình năm 2013: </a:t>
            </a:r>
            <a:r>
              <a:rPr lang="en-US" sz="1800" b="1" i="1" dirty="0">
                <a:latin typeface="Times New Roman" pitchFamily="18" charset="0"/>
                <a:cs typeface="Times New Roman" pitchFamily="18" charset="0"/>
              </a:rPr>
              <a:t>352</a:t>
            </a:r>
            <a:r>
              <a:rPr lang="nl-NL" sz="1800" b="1" i="1" dirty="0">
                <a:latin typeface="Times New Roman" pitchFamily="18" charset="0"/>
                <a:cs typeface="Times New Roman" pitchFamily="18" charset="0"/>
              </a:rPr>
              <a:t> vụ, đến năm 2022 giảm còn là 76 vụ)</a:t>
            </a:r>
            <a:r>
              <a:rPr lang="nl-NL" sz="1800" dirty="0">
                <a:latin typeface="Times New Roman" pitchFamily="18" charset="0"/>
                <a:cs typeface="Times New Roman" pitchFamily="18" charset="0"/>
              </a:rPr>
              <a:t>. </a:t>
            </a:r>
            <a:endParaRPr lang="fi-FI" sz="1800" dirty="0">
              <a:latin typeface="Times New Roman" pitchFamily="18" charset="0"/>
              <a:cs typeface="Times New Roman" pitchFamily="18" charset="0"/>
            </a:endParaRPr>
          </a:p>
          <a:p>
            <a:pPr marL="0" algn="just">
              <a:spcBef>
                <a:spcPts val="0"/>
              </a:spcBef>
              <a:buFontTx/>
              <a:buChar char="-"/>
            </a:pPr>
            <a:endParaRPr lang="fi-FI" sz="2000" dirty="0">
              <a:latin typeface="Times New Roman" pitchFamily="18" charset="0"/>
              <a:cs typeface="Times New Roman" pitchFamily="18" charset="0"/>
            </a:endParaRPr>
          </a:p>
          <a:p>
            <a:pPr marL="0" algn="just">
              <a:spcBef>
                <a:spcPts val="0"/>
              </a:spcBef>
              <a:buNone/>
            </a:pPr>
            <a:endParaRPr lang="fi-FI" sz="2000" dirty="0">
              <a:latin typeface="Times New Roman" pitchFamily="18" charset="0"/>
              <a:cs typeface="Times New Roman" pitchFamily="18" charset="0"/>
            </a:endParaRPr>
          </a:p>
          <a:p>
            <a:pPr marL="0" algn="just">
              <a:spcBef>
                <a:spcPts val="0"/>
              </a:spcBef>
              <a:buFontTx/>
              <a:buChar char="-"/>
            </a:pPr>
            <a:endParaRPr lang="fi-FI" sz="2000" dirty="0">
              <a:latin typeface="Times New Roman" pitchFamily="18" charset="0"/>
              <a:cs typeface="Times New Roman" pitchFamily="18" charset="0"/>
            </a:endParaRPr>
          </a:p>
          <a:p>
            <a:pPr marL="0" algn="just">
              <a:spcBef>
                <a:spcPts val="0"/>
              </a:spcBef>
              <a:buFontTx/>
              <a:buChar char="-"/>
            </a:pPr>
            <a:endParaRPr lang="nl-NL" sz="18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10200"/>
            <a:ext cx="7315200" cy="762000"/>
          </a:xfrm>
        </p:spPr>
        <p:txBody>
          <a:bodyPr>
            <a:noAutofit/>
          </a:bodyPr>
          <a:lstStyle/>
          <a:p>
            <a:pPr marL="0" indent="432000">
              <a:spcBef>
                <a:spcPts val="0"/>
              </a:spcBef>
            </a:pPr>
            <a:r>
              <a:rPr lang="en-US" sz="2000" i="1" dirty="0" err="1" smtClean="0">
                <a:latin typeface="Times New Roman" pitchFamily="18" charset="0"/>
                <a:cs typeface="Times New Roman" pitchFamily="18" charset="0"/>
              </a:rPr>
              <a:t>Hình</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ảnh</a:t>
            </a:r>
            <a:r>
              <a:rPr lang="en-US" sz="2000" i="1" dirty="0" smtClean="0">
                <a:latin typeface="Times New Roman" pitchFamily="18" charset="0"/>
                <a:cs typeface="Times New Roman" pitchFamily="18" charset="0"/>
              </a:rPr>
              <a:t>: Ra </a:t>
            </a:r>
            <a:r>
              <a:rPr lang="en-US" sz="2000" i="1" dirty="0" err="1" smtClean="0">
                <a:latin typeface="Times New Roman" pitchFamily="18" charset="0"/>
                <a:cs typeface="Times New Roman" pitchFamily="18" charset="0"/>
              </a:rPr>
              <a:t>mắt</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và</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Tập</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huấn</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cho</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Mô</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hình</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PCBLGĐ</a:t>
            </a:r>
            <a:endParaRPr lang="en-US" sz="2000" i="1" dirty="0">
              <a:latin typeface="Times New Roman" pitchFamily="18" charset="0"/>
              <a:cs typeface="Times New Roman" pitchFamily="18" charset="0"/>
            </a:endParaRPr>
          </a:p>
        </p:txBody>
      </p:sp>
      <p:pic>
        <p:nvPicPr>
          <p:cNvPr id="5" name="Content Placeholder 4" descr="Ra mắt mô hình PCBLGĐ.jpg"/>
          <p:cNvPicPr>
            <a:picLocks noGrp="1" noChangeAspect="1"/>
          </p:cNvPicPr>
          <p:nvPr>
            <p:ph idx="1"/>
          </p:nvPr>
        </p:nvPicPr>
        <p:blipFill>
          <a:blip r:embed="rId2"/>
          <a:stretch>
            <a:fillRect/>
          </a:stretch>
        </p:blipFill>
        <p:spPr>
          <a:xfrm>
            <a:off x="685800" y="914400"/>
            <a:ext cx="7467600" cy="46482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2133600"/>
          </a:xfrm>
        </p:spPr>
        <p:txBody>
          <a:bodyPr>
            <a:noAutofit/>
          </a:bodyPr>
          <a:lstStyle/>
          <a:p>
            <a:pPr indent="432000" algn="just">
              <a:lnSpc>
                <a:spcPts val="2160"/>
              </a:lnSpc>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Đã</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a:t>
            </a:r>
            <a:r>
              <a:rPr lang="en-US" sz="1800" dirty="0" err="1" smtClean="0">
                <a:latin typeface="Times New Roman" pitchFamily="18" charset="0"/>
                <a:cs typeface="Times New Roman" pitchFamily="18" charset="0"/>
              </a:rPr>
              <a:t>ổ</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chức</a:t>
            </a:r>
            <a:r>
              <a:rPr lang="en-US" sz="1800" dirty="0" smtClean="0">
                <a:latin typeface="Times New Roman" pitchFamily="18" charset="0"/>
                <a:cs typeface="Times New Roman" pitchFamily="18" charset="0"/>
              </a:rPr>
              <a:t> 06 </a:t>
            </a:r>
            <a:r>
              <a:rPr lang="en-US" sz="1800" dirty="0" err="1" smtClean="0">
                <a:latin typeface="Times New Roman" pitchFamily="18" charset="0"/>
                <a:cs typeface="Times New Roman" pitchFamily="18" charset="0"/>
              </a:rPr>
              <a:t>Hội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cấp</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tỉnh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trong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đó</a:t>
            </a:r>
            <a:r>
              <a:rPr lang="en-US" sz="1800" dirty="0" smtClean="0">
                <a:latin typeface="Times New Roman" pitchFamily="18" charset="0"/>
                <a:cs typeface="Times New Roman" pitchFamily="18" charset="0"/>
              </a:rPr>
              <a:t>: 05 </a:t>
            </a:r>
            <a:r>
              <a:rPr lang="en-US" sz="1800" dirty="0" err="1" smtClean="0">
                <a:latin typeface="Times New Roman" pitchFamily="18" charset="0"/>
                <a:cs typeface="Times New Roman" pitchFamily="18" charset="0"/>
              </a:rPr>
              <a:t>Hội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Tìm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hiểu</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pháp</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luật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về</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Phòng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chống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bạo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và</a:t>
            </a:r>
            <a:r>
              <a:rPr lang="en-US" sz="1800" dirty="0" smtClean="0">
                <a:latin typeface="Times New Roman" pitchFamily="18" charset="0"/>
                <a:cs typeface="Times New Roman" pitchFamily="18" charset="0"/>
              </a:rPr>
              <a:t> 01 </a:t>
            </a:r>
            <a:r>
              <a:rPr lang="en-US" sz="1800" dirty="0" err="1" smtClean="0">
                <a:latin typeface="Times New Roman" pitchFamily="18" charset="0"/>
                <a:cs typeface="Times New Roman" pitchFamily="18" charset="0"/>
              </a:rPr>
              <a:t>Hội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Câu</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lạc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bộ</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hạnh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phúc</a:t>
            </a:r>
            <a:r>
              <a:rPr lang="en-US" sz="1800" dirty="0" smtClean="0">
                <a:latin typeface="Times New Roman" pitchFamily="18" charset="0"/>
                <a:cs typeface="Times New Roman" pitchFamily="18" charset="0"/>
              </a:rPr>
              <a:t>”.</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 </a:t>
            </a:r>
            <a:r>
              <a:rPr lang="en-US" sz="1800" dirty="0" err="1">
                <a:latin typeface="Times New Roman" pitchFamily="18" charset="0"/>
                <a:cs typeface="Times New Roman" pitchFamily="18" charset="0"/>
              </a:rPr>
              <a:t>Năm</a:t>
            </a:r>
            <a:r>
              <a:rPr lang="en-US" sz="1800" dirty="0">
                <a:latin typeface="Times New Roman" pitchFamily="18" charset="0"/>
                <a:cs typeface="Times New Roman" pitchFamily="18" charset="0"/>
              </a:rPr>
              <a:t> 2023 </a:t>
            </a:r>
            <a:r>
              <a:rPr lang="en-US" sz="1800" dirty="0" err="1">
                <a:latin typeface="Times New Roman" pitchFamily="18" charset="0"/>
                <a:cs typeface="Times New Roman" pitchFamily="18" charset="0"/>
              </a:rPr>
              <a:t>tổ</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chức</a:t>
            </a:r>
            <a:r>
              <a:rPr lang="en-US" sz="1800" dirty="0">
                <a:latin typeface="Times New Roman" pitchFamily="18" charset="0"/>
                <a:cs typeface="Times New Roman" pitchFamily="18" charset="0"/>
              </a:rPr>
              <a:t> 01 </a:t>
            </a:r>
            <a:r>
              <a:rPr lang="en-US" sz="1800" dirty="0" err="1">
                <a:latin typeface="Times New Roman" pitchFamily="18" charset="0"/>
                <a:cs typeface="Times New Roman" pitchFamily="18" charset="0"/>
              </a:rPr>
              <a:t>Cuộc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tuyến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Tìm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hiểu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pháp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về</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30.467 </a:t>
            </a:r>
            <a:r>
              <a:rPr lang="en-US" sz="1800" dirty="0" err="1">
                <a:latin typeface="Times New Roman" pitchFamily="18" charset="0"/>
                <a:cs typeface="Times New Roman" pitchFamily="18" charset="0"/>
              </a:rPr>
              <a:t>lượt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dự</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thi</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Ban tổ</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chức đã</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trao giải thưởng cho</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11</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tập thể</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với cơ cấu giải như sau: 01 giải nhất</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02 giải nhì; 03 giải ba; 05 giải</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khuyến khích và</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28 giải</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cho các</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cá nhân</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có kết quả</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cao nhất với cơ cấu giải như sau</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01 giải nhất;</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02</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giải nhì; 05 giải ba; 20 giải khuyến</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khích</a:t>
            </a:r>
            <a:r>
              <a:rPr lang="en-U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pic>
        <p:nvPicPr>
          <p:cNvPr id="4" name="Content Placeholder 3" descr="hội thi PCBGĐ.jpg"/>
          <p:cNvPicPr>
            <a:picLocks noGrp="1" noChangeAspect="1"/>
          </p:cNvPicPr>
          <p:nvPr>
            <p:ph idx="1"/>
          </p:nvPr>
        </p:nvPicPr>
        <p:blipFill>
          <a:blip r:embed="rId2"/>
          <a:stretch>
            <a:fillRect/>
          </a:stretch>
        </p:blipFill>
        <p:spPr>
          <a:xfrm>
            <a:off x="533400" y="2514600"/>
            <a:ext cx="7924800" cy="3810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8229600" cy="1143000"/>
          </a:xfrm>
        </p:spPr>
        <p:txBody>
          <a:bodyPr>
            <a:normAutofit/>
          </a:bodyPr>
          <a:lstStyle/>
          <a:p>
            <a:r>
              <a:rPr lang="en-US" sz="4000" b="1" dirty="0" err="1" smtClean="0">
                <a:solidFill>
                  <a:srgbClr val="FF0000"/>
                </a:solidFill>
                <a:latin typeface="Times New Roman" pitchFamily="18" charset="0"/>
                <a:cs typeface="Times New Roman" pitchFamily="18" charset="0"/>
              </a:rPr>
              <a:t>XIN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TRÂN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TRỌNG</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CẢM</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ƠN</a:t>
            </a:r>
            <a:endParaRPr lang="en-US" sz="4000" b="1" dirty="0">
              <a:solidFill>
                <a:srgbClr val="FF0000"/>
              </a:solidFill>
              <a:latin typeface="Times New Roman" pitchFamily="18" charset="0"/>
              <a:cs typeface="Times New Roman" pitchFamily="18" charset="0"/>
            </a:endParaRPr>
          </a:p>
        </p:txBody>
      </p:sp>
      <p:pic>
        <p:nvPicPr>
          <p:cNvPr id="3"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extLst>
      <p:ext uri="{BB962C8B-B14F-4D97-AF65-F5344CB8AC3E}">
        <p14:creationId xmlns:p14="http://schemas.microsoft.com/office/powerpoint/2010/main" val="320719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grpId="0" nodeType="clickEffect">
                                  <p:stCondLst>
                                    <p:cond delay="0"/>
                                  </p:stCondLst>
                                  <p:childTnLst>
                                    <p:animClr clrSpc="rgb" dir="cw">
                                      <p:cBhvr override="childStyle">
                                        <p:cTn id="11" dur="250" autoRev="1" fill="remove"/>
                                        <p:tgtEl>
                                          <p:spTgt spid="2"/>
                                        </p:tgtEl>
                                        <p:attrNameLst>
                                          <p:attrName>style.color</p:attrName>
                                        </p:attrNameLst>
                                      </p:cBhvr>
                                      <p:to>
                                        <a:schemeClr val="bg1"/>
                                      </p:to>
                                    </p:animClr>
                                    <p:animClr clrSpc="rgb" dir="cw">
                                      <p:cBhvr>
                                        <p:cTn id="12" dur="250" autoRev="1" fill="remove"/>
                                        <p:tgtEl>
                                          <p:spTgt spid="2"/>
                                        </p:tgtEl>
                                        <p:attrNameLst>
                                          <p:attrName>fillcolor</p:attrName>
                                        </p:attrNameLst>
                                      </p:cBhvr>
                                      <p:to>
                                        <a:schemeClr val="bg1"/>
                                      </p:to>
                                    </p:animClr>
                                    <p:set>
                                      <p:cBhvr>
                                        <p:cTn id="13" dur="250" autoRev="1" fill="remove"/>
                                        <p:tgtEl>
                                          <p:spTgt spid="2"/>
                                        </p:tgtEl>
                                        <p:attrNameLst>
                                          <p:attrName>fill.type</p:attrName>
                                        </p:attrNameLst>
                                      </p:cBhvr>
                                      <p:to>
                                        <p:strVal val="solid"/>
                                      </p:to>
                                    </p:set>
                                    <p:set>
                                      <p:cBhvr>
                                        <p:cTn id="14" dur="250" autoRev="1" fill="remove"/>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6896" y="533400"/>
            <a:ext cx="8216660" cy="1981200"/>
          </a:xfrm>
        </p:spPr>
        <p:txBody>
          <a:bodyPr>
            <a:normAutofit/>
          </a:bodyPr>
          <a:lstStyle/>
          <a:p>
            <a:pPr marL="0" indent="432000" algn="just">
              <a:spcBef>
                <a:spcPts val="300"/>
              </a:spcBef>
              <a:spcAft>
                <a:spcPts val="300"/>
              </a:spcAft>
              <a:buNone/>
            </a:pPr>
            <a:r>
              <a:rPr lang="en-US" sz="1690" dirty="0" smtClean="0">
                <a:latin typeface="Times New Roman" pitchFamily="18" charset="0"/>
                <a:cs typeface="Times New Roman" pitchFamily="18" charset="0"/>
              </a:rPr>
              <a:t> </a:t>
            </a:r>
            <a:r>
              <a:rPr lang="en-US" sz="1690" dirty="0" err="1" smtClean="0">
                <a:latin typeface="Times New Roman" pitchFamily="18" charset="0"/>
                <a:cs typeface="Times New Roman" pitchFamily="18" charset="0"/>
              </a:rPr>
              <a:t>Từ</a:t>
            </a:r>
            <a:r>
              <a:rPr lang="en-US" sz="1690" dirty="0" smtClean="0">
                <a:latin typeface="Times New Roman" pitchFamily="18" charset="0"/>
                <a:cs typeface="Times New Roman" pitchFamily="18" charset="0"/>
              </a:rPr>
              <a:t> </a:t>
            </a:r>
            <a:r>
              <a:rPr lang="en-US" sz="1690" dirty="0" err="1">
                <a:latin typeface="Times New Roman" pitchFamily="18" charset="0"/>
                <a:cs typeface="Times New Roman" pitchFamily="18" charset="0"/>
              </a:rPr>
              <a:t>thực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trạng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tình</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hình</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bạo</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lực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gia</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đình</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cho</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thấy</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BLGĐ</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vẫn</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còn</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khá</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phổ</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biến</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không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chỉ</a:t>
            </a:r>
            <a:r>
              <a:rPr lang="en-US" sz="1690" dirty="0">
                <a:latin typeface="Times New Roman" pitchFamily="18" charset="0"/>
                <a:cs typeface="Times New Roman" pitchFamily="18" charset="0"/>
              </a:rPr>
              <a:t> ở </a:t>
            </a:r>
            <a:r>
              <a:rPr lang="en-US" sz="1690" dirty="0" err="1">
                <a:latin typeface="Times New Roman" pitchFamily="18" charset="0"/>
                <a:cs typeface="Times New Roman" pitchFamily="18" charset="0"/>
              </a:rPr>
              <a:t>nhóm</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đối</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tượng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là</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phụ</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nữ</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mà</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còn</a:t>
            </a:r>
            <a:r>
              <a:rPr lang="en-US" sz="1690" dirty="0">
                <a:latin typeface="Times New Roman" pitchFamily="18" charset="0"/>
                <a:cs typeface="Times New Roman" pitchFamily="18" charset="0"/>
              </a:rPr>
              <a:t> ở </a:t>
            </a:r>
            <a:r>
              <a:rPr lang="en-US" sz="1690" dirty="0" err="1">
                <a:latin typeface="Times New Roman" pitchFamily="18" charset="0"/>
                <a:cs typeface="Times New Roman" pitchFamily="18" charset="0"/>
              </a:rPr>
              <a:t>người</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già</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trẻ</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em</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và</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các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đối</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tượng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khác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Vì</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vậy</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việc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sửa</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đổi</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Luật</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Phòng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chống</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BLGĐ</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hiện</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hành</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là</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thực</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sự</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cần</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thiết</a:t>
            </a:r>
            <a:r>
              <a:rPr lang="en-US" sz="1690" dirty="0">
                <a:latin typeface="Times New Roman" pitchFamily="18" charset="0"/>
                <a:cs typeface="Times New Roman" pitchFamily="18" charset="0"/>
              </a:rPr>
              <a:t> </a:t>
            </a:r>
            <a:r>
              <a:rPr lang="en-US" sz="1690" dirty="0" err="1">
                <a:latin typeface="Times New Roman" pitchFamily="18" charset="0"/>
                <a:cs typeface="Times New Roman" pitchFamily="18" charset="0"/>
              </a:rPr>
              <a:t>nhằm</a:t>
            </a:r>
            <a:r>
              <a:rPr lang="en-US" sz="1690" dirty="0">
                <a:latin typeface="Times New Roman" pitchFamily="18" charset="0"/>
                <a:cs typeface="Times New Roman" pitchFamily="18" charset="0"/>
              </a:rPr>
              <a:t>:</a:t>
            </a:r>
          </a:p>
          <a:p>
            <a:pPr marL="0" indent="432000" algn="just">
              <a:spcBef>
                <a:spcPts val="300"/>
              </a:spcBef>
              <a:spcAft>
                <a:spcPts val="3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Thể</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chế</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hóa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đường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lối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chủ</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trương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chính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sách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Đảng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nước</a:t>
            </a:r>
            <a:r>
              <a:rPr lang="en-US" sz="1800" dirty="0">
                <a:latin typeface="Times New Roman" pitchFamily="18" charset="0"/>
                <a:cs typeface="Times New Roman" pitchFamily="18" charset="0"/>
              </a:rPr>
              <a:t>;</a:t>
            </a:r>
          </a:p>
          <a:p>
            <a:pPr marL="0" indent="432000" algn="just">
              <a:spcBef>
                <a:spcPts val="300"/>
              </a:spcBef>
              <a:spcAft>
                <a:spcPts val="3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Khắc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phục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những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bất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cập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của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Luật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Phòng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chống</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bạo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lực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đình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hiện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hành</a:t>
            </a:r>
            <a:r>
              <a:rPr lang="en-US" sz="1800" dirty="0">
                <a:latin typeface="Times New Roman" pitchFamily="18" charset="0"/>
                <a:cs typeface="Times New Roman" pitchFamily="18" charset="0"/>
              </a:rPr>
              <a:t>;</a:t>
            </a:r>
          </a:p>
          <a:p>
            <a:pPr marL="0" indent="432000" algn="just">
              <a:spcBef>
                <a:spcPts val="300"/>
              </a:spcBef>
              <a:spcAft>
                <a:spcPts val="300"/>
              </a:spcAft>
              <a:buNone/>
            </a:pP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Bảo</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đảm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phù</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hợp</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với</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các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điều</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ước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quốc</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tế</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Việt</a:t>
            </a:r>
            <a:r>
              <a:rPr lang="en-US" sz="1800" dirty="0">
                <a:latin typeface="Times New Roman" pitchFamily="18" charset="0"/>
                <a:cs typeface="Times New Roman" pitchFamily="18" charset="0"/>
              </a:rPr>
              <a:t> Nam </a:t>
            </a:r>
            <a:r>
              <a:rPr lang="en-US" sz="1800" dirty="0" err="1">
                <a:latin typeface="Times New Roman" pitchFamily="18" charset="0"/>
                <a:cs typeface="Times New Roman" pitchFamily="18" charset="0"/>
              </a:rPr>
              <a:t>là</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thành</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viên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tham</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gia</a:t>
            </a:r>
            <a:r>
              <a:rPr lang="en-US" sz="1800" dirty="0">
                <a:latin typeface="Times New Roman" pitchFamily="18" charset="0"/>
                <a:cs typeface="Times New Roman" pitchFamily="18" charset="0"/>
              </a:rPr>
              <a:t>.</a:t>
            </a:r>
          </a:p>
        </p:txBody>
      </p:sp>
      <p:sp>
        <p:nvSpPr>
          <p:cNvPr id="4" name="Content Placeholder 2"/>
          <p:cNvSpPr txBox="1">
            <a:spLocks/>
          </p:cNvSpPr>
          <p:nvPr/>
        </p:nvSpPr>
        <p:spPr>
          <a:xfrm>
            <a:off x="749060" y="3581400"/>
            <a:ext cx="8077200" cy="1981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2" name="Rectangle 1"/>
          <p:cNvSpPr/>
          <p:nvPr/>
        </p:nvSpPr>
        <p:spPr>
          <a:xfrm>
            <a:off x="609600" y="2667000"/>
            <a:ext cx="8077200" cy="3051092"/>
          </a:xfrm>
          <a:prstGeom prst="rect">
            <a:avLst/>
          </a:prstGeom>
        </p:spPr>
        <p:txBody>
          <a:bodyPr wrap="square">
            <a:spAutoFit/>
          </a:bodyPr>
          <a:lstStyle/>
          <a:p>
            <a:pPr>
              <a:lnSpc>
                <a:spcPts val="2160"/>
              </a:lnSpc>
              <a:spcBef>
                <a:spcPts val="600"/>
              </a:spcBef>
              <a:spcAft>
                <a:spcPts val="600"/>
              </a:spcAft>
            </a:pPr>
            <a:r>
              <a:rPr lang="en-GB" b="1" dirty="0" smtClean="0">
                <a:solidFill>
                  <a:srgbClr val="FF0000"/>
                </a:solidFill>
                <a:latin typeface="Times New Roman" pitchFamily="18" charset="0"/>
                <a:cs typeface="Times New Roman" pitchFamily="18" charset="0"/>
              </a:rPr>
              <a:t>        </a:t>
            </a:r>
            <a:r>
              <a:rPr lang="en-GB" b="1" dirty="0" smtClean="0">
                <a:latin typeface="Times New Roman" pitchFamily="18" charset="0"/>
                <a:cs typeface="Times New Roman" pitchFamily="18" charset="0"/>
              </a:rPr>
              <a:t>2. </a:t>
            </a:r>
            <a:r>
              <a:rPr lang="en-GB" b="1" dirty="0" err="1">
                <a:latin typeface="Times New Roman" pitchFamily="18" charset="0"/>
                <a:cs typeface="Times New Roman" pitchFamily="18" charset="0"/>
              </a:rPr>
              <a:t>Quan</a:t>
            </a: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điểm</a:t>
            </a: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của</a:t>
            </a: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Luật</a:t>
            </a: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Phòng</a:t>
            </a: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chống</a:t>
            </a:r>
            <a:r>
              <a:rPr lang="en-GB" b="1" dirty="0">
                <a:latin typeface="Times New Roman" pitchFamily="18" charset="0"/>
                <a:cs typeface="Times New Roman" pitchFamily="18" charset="0"/>
              </a:rPr>
              <a:t> </a:t>
            </a:r>
            <a:r>
              <a:rPr lang="en-US" b="1" dirty="0" err="1">
                <a:latin typeface="Times New Roman" pitchFamily="18" charset="0"/>
                <a:cs typeface="Times New Roman" pitchFamily="18" charset="0"/>
              </a:rPr>
              <a:t>bạo</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lực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gia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đình</a:t>
            </a:r>
            <a:r>
              <a:rPr lang="en-US" b="1" dirty="0">
                <a:latin typeface="Times New Roman" pitchFamily="18" charset="0"/>
                <a:cs typeface="Times New Roman" pitchFamily="18" charset="0"/>
              </a:rPr>
              <a:t> </a:t>
            </a:r>
            <a:r>
              <a:rPr lang="en-GB" b="1" i="1" dirty="0">
                <a:latin typeface="Times New Roman" pitchFamily="18" charset="0"/>
                <a:cs typeface="Times New Roman" pitchFamily="18" charset="0"/>
              </a:rPr>
              <a:t>(</a:t>
            </a:r>
            <a:r>
              <a:rPr lang="en-GB" b="1" i="1" dirty="0" err="1">
                <a:latin typeface="Times New Roman" pitchFamily="18" charset="0"/>
                <a:cs typeface="Times New Roman" pitchFamily="18" charset="0"/>
              </a:rPr>
              <a:t>sửa</a:t>
            </a:r>
            <a:r>
              <a:rPr lang="en-GB" b="1" i="1" dirty="0">
                <a:latin typeface="Times New Roman" pitchFamily="18" charset="0"/>
                <a:cs typeface="Times New Roman" pitchFamily="18" charset="0"/>
              </a:rPr>
              <a:t> </a:t>
            </a:r>
            <a:r>
              <a:rPr lang="en-GB" b="1" i="1" dirty="0" err="1">
                <a:latin typeface="Times New Roman" pitchFamily="18" charset="0"/>
                <a:cs typeface="Times New Roman" pitchFamily="18" charset="0"/>
              </a:rPr>
              <a:t>đổi</a:t>
            </a:r>
            <a:r>
              <a:rPr lang="en-GB" b="1" i="1" dirty="0">
                <a:latin typeface="Times New Roman" pitchFamily="18" charset="0"/>
                <a:cs typeface="Times New Roman" pitchFamily="18" charset="0"/>
              </a:rPr>
              <a:t>)</a:t>
            </a:r>
          </a:p>
          <a:p>
            <a:pPr algn="just">
              <a:lnSpc>
                <a:spcPts val="2160"/>
              </a:lnSpc>
              <a:spcBef>
                <a:spcPts val="600"/>
              </a:spcBef>
              <a:spcAft>
                <a:spcPts val="600"/>
              </a:spcAft>
            </a:pP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Một</a:t>
            </a:r>
            <a:r>
              <a:rPr lang="en-US" b="1" i="1" dirty="0" smtClean="0">
                <a:latin typeface="Times New Roman" pitchFamily="18" charset="0"/>
                <a:cs typeface="Times New Roman" pitchFamily="18" charset="0"/>
              </a:rPr>
              <a:t> </a:t>
            </a:r>
            <a:r>
              <a:rPr lang="en-US" b="1" i="1"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a:t>
            </a:r>
            <a:r>
              <a:rPr lang="en-US" dirty="0">
                <a:latin typeface="Times New Roman" pitchFamily="18" charset="0"/>
                <a:cs typeface="Times New Roman" pitchFamily="18" charset="0"/>
              </a:rPr>
              <a:t> 06-CT/TW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24 </a:t>
            </a:r>
            <a:r>
              <a:rPr lang="en-US" dirty="0" err="1">
                <a:latin typeface="Times New Roman" pitchFamily="18" charset="0"/>
                <a:cs typeface="Times New Roman" pitchFamily="18" charset="0"/>
              </a:rPr>
              <a:t>tháng</a:t>
            </a:r>
            <a:r>
              <a:rPr lang="en-US" dirty="0">
                <a:latin typeface="Times New Roman" pitchFamily="18" charset="0"/>
                <a:cs typeface="Times New Roman" pitchFamily="18" charset="0"/>
              </a:rPr>
              <a:t> 6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2021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Ban </a:t>
            </a:r>
            <a:r>
              <a:rPr lang="en-US" dirty="0" err="1">
                <a:latin typeface="Times New Roman" pitchFamily="18" charset="0"/>
                <a:cs typeface="Times New Roman" pitchFamily="18" charset="0"/>
              </a:rPr>
              <a:t>Bí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lãnh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mới</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Nghị quyết </a:t>
            </a:r>
            <a:r>
              <a:rPr lang="en-US" dirty="0" err="1">
                <a:latin typeface="Times New Roman" pitchFamily="18" charset="0"/>
                <a:cs typeface="Times New Roman" pitchFamily="18" charset="0"/>
              </a:rPr>
              <a:t>số</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33-NQ/TW ngày 09 tháng 6 năm 2014 </a:t>
            </a:r>
            <a:r>
              <a:rPr lang="en-US" dirty="0" err="1">
                <a:latin typeface="Times New Roman" pitchFamily="18" charset="0"/>
                <a:cs typeface="Times New Roman" pitchFamily="18" charset="0"/>
              </a:rPr>
              <a:t>của</a:t>
            </a:r>
            <a:r>
              <a:rPr lang="vi-VN" dirty="0">
                <a:latin typeface="Times New Roman" pitchFamily="18" charset="0"/>
                <a:cs typeface="Times New Roman" pitchFamily="18" charset="0"/>
              </a:rPr>
              <a:t> Ban Chấp hành Trung ương Đảng khóa XII về xây dựng và phát triển văn hóa, con người Việt Nam</a:t>
            </a:r>
            <a:r>
              <a:rPr lang="en-US" dirty="0">
                <a:latin typeface="Times New Roman" pitchFamily="18" charset="0"/>
                <a:cs typeface="Times New Roman" pitchFamily="18" charset="0"/>
              </a:rPr>
              <a:t>,</a:t>
            </a:r>
            <a:r>
              <a:rPr lang="vi-VN" dirty="0">
                <a:latin typeface="Times New Roman" pitchFamily="18" charset="0"/>
                <a:cs typeface="Times New Roman" pitchFamily="18" charset="0"/>
              </a:rPr>
              <a:t> đáp ứng yêu cầu phát triển bền vững đất 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Văn kiện Đại hội Đảng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quốc</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khóa XIII cũng đề ra các quan điểm, chủ trương, giải pháp cụ thể cho việc thực hiện các biện pháp phát triển gia đình hạnh phúc, bền vững và thực hiện phòng, chống </a:t>
            </a:r>
            <a:r>
              <a:rPr lang="en-US" dirty="0" err="1">
                <a:latin typeface="Times New Roman" pitchFamily="18" charset="0"/>
                <a:cs typeface="Times New Roman" pitchFamily="18" charset="0"/>
              </a:rPr>
              <a:t>BLGĐ</a:t>
            </a:r>
            <a:r>
              <a:rPr lang="vi-VN" dirty="0">
                <a:latin typeface="Times New Roman" pitchFamily="18" charset="0"/>
                <a:cs typeface="Times New Roman" pitchFamily="18" charset="0"/>
              </a:rPr>
              <a:t> toàn diện, khả thi, có hiệu quả.</a:t>
            </a:r>
            <a:endParaRPr lang="en-US" dirty="0">
              <a:latin typeface="Times New Roman" pitchFamily="18" charset="0"/>
              <a:cs typeface="Times New Roman" pitchFamily="18" charset="0"/>
            </a:endParaRPr>
          </a:p>
        </p:txBody>
      </p:sp>
      <p:pic>
        <p:nvPicPr>
          <p:cNvPr id="5"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 calcmode="lin" valueType="num">
                                      <p:cBhvr additive="base">
                                        <p:cTn id="3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38"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229600" cy="4495800"/>
          </a:xfrm>
        </p:spPr>
        <p:txBody>
          <a:bodyPr>
            <a:normAutofit/>
          </a:bodyPr>
          <a:lstStyle/>
          <a:p>
            <a:pPr marL="0" indent="457200" algn="just">
              <a:lnSpc>
                <a:spcPts val="2600"/>
              </a:lnSpc>
              <a:spcBef>
                <a:spcPts val="600"/>
              </a:spcBef>
              <a:spcAft>
                <a:spcPts val="600"/>
              </a:spcAft>
              <a:buNone/>
            </a:pPr>
            <a:r>
              <a:rPr lang="en-US" sz="1800" b="1" i="1" dirty="0" err="1">
                <a:latin typeface="Times New Roman" pitchFamily="18" charset="0"/>
                <a:cs typeface="Times New Roman" pitchFamily="18" charset="0"/>
              </a:rPr>
              <a:t>Hai</a:t>
            </a:r>
            <a:r>
              <a:rPr lang="en-US" sz="1800" b="1" i="1" dirty="0">
                <a:latin typeface="Times New Roman" pitchFamily="18" charset="0"/>
                <a:cs typeface="Times New Roman" pitchFamily="18" charset="0"/>
              </a:rPr>
              <a:t> </a:t>
            </a:r>
            <a:r>
              <a:rPr lang="en-US" sz="1800" b="1" i="1" dirty="0" err="1">
                <a:latin typeface="Times New Roman" pitchFamily="18" charset="0"/>
                <a:cs typeface="Times New Roman" pitchFamily="18" charset="0"/>
              </a:rPr>
              <a:t>là</a:t>
            </a:r>
            <a:r>
              <a:rPr lang="en-US" sz="1800" b="1" i="1" dirty="0">
                <a:latin typeface="Times New Roman" pitchFamily="18" charset="0"/>
                <a:cs typeface="Times New Roman" pitchFamily="18" charset="0"/>
              </a:rPr>
              <a:t>, </a:t>
            </a:r>
            <a:r>
              <a:rPr lang="en-US" sz="1800" dirty="0">
                <a:latin typeface="Times New Roman" pitchFamily="18" charset="0"/>
                <a:cs typeface="Times New Roman" pitchFamily="18" charset="0"/>
              </a:rPr>
              <a:t>b</a:t>
            </a:r>
            <a:r>
              <a:rPr lang="vi-VN" sz="1800" dirty="0">
                <a:latin typeface="Times New Roman" pitchFamily="18" charset="0"/>
                <a:cs typeface="Times New Roman" pitchFamily="18" charset="0"/>
              </a:rPr>
              <a:t>ảo đảm phù hợp với chủ trương, quan điểm của Đảng về hoàn thiện hệ thống pháp luật, xây dựng gia đình Việt Nam và phòng, chống </a:t>
            </a:r>
            <a:r>
              <a:rPr lang="en-US" sz="1800" dirty="0" err="1">
                <a:latin typeface="Times New Roman" pitchFamily="18" charset="0"/>
                <a:cs typeface="Times New Roman" pitchFamily="18" charset="0"/>
              </a:rPr>
              <a:t>BLGĐ</a:t>
            </a:r>
            <a:r>
              <a:rPr lang="en-US" sz="1800" dirty="0">
                <a:latin typeface="Times New Roman" pitchFamily="18" charset="0"/>
                <a:cs typeface="Times New Roman" pitchFamily="18" charset="0"/>
              </a:rPr>
              <a:t> </a:t>
            </a:r>
            <a:r>
              <a:rPr lang="vi-VN" sz="1800" dirty="0">
                <a:latin typeface="Times New Roman" pitchFamily="18" charset="0"/>
                <a:cs typeface="Times New Roman" pitchFamily="18" charset="0"/>
              </a:rPr>
              <a:t>trong tình hình mới; </a:t>
            </a:r>
            <a:r>
              <a:rPr lang="en-US" sz="1800" dirty="0">
                <a:latin typeface="Times New Roman" pitchFamily="18" charset="0"/>
                <a:cs typeface="Times New Roman" pitchFamily="18" charset="0"/>
              </a:rPr>
              <a:t>c</a:t>
            </a:r>
            <a:r>
              <a:rPr lang="vi-VN" sz="1800" dirty="0">
                <a:latin typeface="Times New Roman" pitchFamily="18" charset="0"/>
                <a:cs typeface="Times New Roman" pitchFamily="18" charset="0"/>
              </a:rPr>
              <a:t>ụ thể hóa đầy đủ quy định của Hiến pháp năm 2013 về quyền con người, quyền công dân, xây dựng và phát triển gia đình, bảo vệ các đối tượng yếu thế trong mỗi gia đình; </a:t>
            </a:r>
            <a:r>
              <a:rPr lang="en-US" sz="1800" dirty="0">
                <a:latin typeface="Times New Roman" pitchFamily="18" charset="0"/>
                <a:cs typeface="Times New Roman" pitchFamily="18" charset="0"/>
              </a:rPr>
              <a:t>b</a:t>
            </a:r>
            <a:r>
              <a:rPr lang="vi-VN" sz="1800" dirty="0">
                <a:latin typeface="Times New Roman" pitchFamily="18" charset="0"/>
                <a:cs typeface="Times New Roman" pitchFamily="18" charset="0"/>
              </a:rPr>
              <a:t>ảo đảm thiết lập các nguyên tắc và biện pháp phù hợp với điều kiện chính trị, kinh tế, xã hội của Việt Nam.</a:t>
            </a:r>
            <a:endParaRPr lang="en-US" sz="1800" dirty="0">
              <a:latin typeface="Times New Roman" pitchFamily="18" charset="0"/>
              <a:cs typeface="Times New Roman" pitchFamily="18" charset="0"/>
            </a:endParaRPr>
          </a:p>
          <a:p>
            <a:pPr marL="0" indent="457200" algn="just">
              <a:lnSpc>
                <a:spcPts val="2600"/>
              </a:lnSpc>
              <a:spcBef>
                <a:spcPts val="600"/>
              </a:spcBef>
              <a:spcAft>
                <a:spcPts val="600"/>
              </a:spcAft>
              <a:buNone/>
            </a:pPr>
            <a:r>
              <a:rPr lang="en-US" sz="1800" b="1" i="1" dirty="0" err="1">
                <a:latin typeface="Times New Roman" pitchFamily="18" charset="0"/>
                <a:cs typeface="Times New Roman" pitchFamily="18" charset="0"/>
              </a:rPr>
              <a:t>Ba</a:t>
            </a:r>
            <a:r>
              <a:rPr lang="en-US" sz="1800" b="1" i="1" dirty="0">
                <a:latin typeface="Times New Roman" pitchFamily="18" charset="0"/>
                <a:cs typeface="Times New Roman" pitchFamily="18" charset="0"/>
              </a:rPr>
              <a:t> </a:t>
            </a:r>
            <a:r>
              <a:rPr lang="en-US" sz="1800" b="1" i="1" dirty="0" err="1">
                <a:latin typeface="Times New Roman" pitchFamily="18" charset="0"/>
                <a:cs typeface="Times New Roman" pitchFamily="18" charset="0"/>
              </a:rPr>
              <a:t>là</a:t>
            </a:r>
            <a:r>
              <a:rPr lang="en-US" sz="1800" b="1" i="1" dirty="0">
                <a:latin typeface="Times New Roman" pitchFamily="18" charset="0"/>
                <a:cs typeface="Times New Roman" pitchFamily="18" charset="0"/>
              </a:rPr>
              <a:t>, </a:t>
            </a:r>
            <a:r>
              <a:rPr lang="en-US" sz="1800" dirty="0" err="1">
                <a:latin typeface="Times New Roman" pitchFamily="18" charset="0"/>
                <a:cs typeface="Times New Roman" pitchFamily="18" charset="0"/>
              </a:rPr>
              <a:t>tuân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thủ</a:t>
            </a:r>
            <a:r>
              <a:rPr lang="vi-VN" sz="1800" dirty="0">
                <a:latin typeface="Times New Roman" pitchFamily="18" charset="0"/>
                <a:cs typeface="Times New Roman" pitchFamily="18" charset="0"/>
              </a:rPr>
              <a:t> các cam kết quốc tế mà Việt Nam đã ký kết và tham gia, bảo đảm tính đồng bộ, minh bạch, khả thi, phù hợp giữa các cam kết quốc tế và tình hình thực tiễn của Việt Nam.</a:t>
            </a:r>
            <a:endParaRPr lang="en-US" sz="1800" dirty="0">
              <a:latin typeface="Times New Roman" pitchFamily="18" charset="0"/>
              <a:cs typeface="Times New Roman" pitchFamily="18" charset="0"/>
            </a:endParaRPr>
          </a:p>
          <a:p>
            <a:pPr marL="0" indent="457200" algn="just">
              <a:lnSpc>
                <a:spcPts val="2600"/>
              </a:lnSpc>
              <a:spcBef>
                <a:spcPts val="600"/>
              </a:spcBef>
              <a:spcAft>
                <a:spcPts val="600"/>
              </a:spcAft>
              <a:buNone/>
            </a:pPr>
            <a:r>
              <a:rPr lang="en-US" sz="1800" b="1" i="1" dirty="0" err="1">
                <a:latin typeface="Times New Roman" pitchFamily="18" charset="0"/>
                <a:cs typeface="Times New Roman" pitchFamily="18" charset="0"/>
              </a:rPr>
              <a:t>Bốn</a:t>
            </a:r>
            <a:r>
              <a:rPr lang="en-US" sz="1800" b="1" i="1" dirty="0">
                <a:latin typeface="Times New Roman" pitchFamily="18" charset="0"/>
                <a:cs typeface="Times New Roman" pitchFamily="18" charset="0"/>
              </a:rPr>
              <a:t> </a:t>
            </a:r>
            <a:r>
              <a:rPr lang="en-US" sz="1800" b="1" i="1" dirty="0" err="1">
                <a:latin typeface="Times New Roman" pitchFamily="18" charset="0"/>
                <a:cs typeface="Times New Roman" pitchFamily="18" charset="0"/>
              </a:rPr>
              <a:t>là</a:t>
            </a:r>
            <a:r>
              <a:rPr lang="en-US" sz="1800" b="1" i="1" dirty="0">
                <a:latin typeface="Times New Roman" pitchFamily="18" charset="0"/>
                <a:cs typeface="Times New Roman" pitchFamily="18" charset="0"/>
              </a:rPr>
              <a:t>, </a:t>
            </a:r>
            <a:r>
              <a:rPr lang="af-ZA" sz="1800" dirty="0">
                <a:latin typeface="Times New Roman" pitchFamily="18" charset="0"/>
                <a:cs typeface="Times New Roman" pitchFamily="18" charset="0"/>
              </a:rPr>
              <a:t>kế thừa đầy đủ các chế định cơ bản của Luật hiện hành còn phù hợp, có điều chỉnh, sửa đổi để khắc phục những vướng mắc, bất cập và bổ sung những vấn đề mới phát sinh.</a:t>
            </a:r>
            <a:endParaRPr lang="en-US" sz="1800" dirty="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209800"/>
          </a:xfrm>
        </p:spPr>
        <p:txBody>
          <a:bodyPr>
            <a:noAutofit/>
          </a:bodyPr>
          <a:lstStyle/>
          <a:p>
            <a:pPr marL="0" indent="432000" algn="l">
              <a:lnSpc>
                <a:spcPts val="2160"/>
              </a:lnSpc>
              <a:spcBef>
                <a:spcPts val="600"/>
              </a:spcBef>
              <a:spcAft>
                <a:spcPts val="600"/>
              </a:spcAft>
            </a:pPr>
            <a:r>
              <a:rPr lang="en-GB" sz="1800" b="1" dirty="0" smtClean="0">
                <a:solidFill>
                  <a:srgbClr val="FF0000"/>
                </a:solidFill>
                <a:latin typeface="Times New Roman" pitchFamily="18" charset="0"/>
                <a:cs typeface="Times New Roman" pitchFamily="18" charset="0"/>
              </a:rPr>
              <a:t> </a:t>
            </a:r>
            <a:r>
              <a:rPr lang="en-GB" sz="1800" b="1" dirty="0" smtClean="0">
                <a:latin typeface="Times New Roman" pitchFamily="18" charset="0"/>
                <a:cs typeface="Times New Roman" pitchFamily="18" charset="0"/>
              </a:rPr>
              <a:t>3. </a:t>
            </a:r>
            <a:r>
              <a:rPr lang="en-GB" sz="1800" b="1" dirty="0" err="1" smtClean="0">
                <a:latin typeface="Times New Roman" pitchFamily="18" charset="0"/>
                <a:cs typeface="Times New Roman" pitchFamily="18" charset="0"/>
              </a:rPr>
              <a:t>Mục</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tiêu</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của</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Luật</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Phòng</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bạo</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lực</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gia</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đình</a:t>
            </a:r>
            <a:r>
              <a:rPr lang="en-GB" sz="1800" b="1" i="1" dirty="0" smtClean="0">
                <a:latin typeface="Times New Roman" pitchFamily="18" charset="0"/>
                <a:cs typeface="Times New Roman" pitchFamily="18" charset="0"/>
              </a:rPr>
              <a:t> (</a:t>
            </a:r>
            <a:r>
              <a:rPr lang="en-GB" sz="1800" b="1" i="1" dirty="0" err="1" smtClean="0">
                <a:latin typeface="Times New Roman" pitchFamily="18" charset="0"/>
                <a:cs typeface="Times New Roman" pitchFamily="18" charset="0"/>
              </a:rPr>
              <a:t>sửa</a:t>
            </a:r>
            <a:r>
              <a:rPr lang="en-GB" sz="1800" b="1" i="1" dirty="0" smtClean="0">
                <a:latin typeface="Times New Roman" pitchFamily="18" charset="0"/>
                <a:cs typeface="Times New Roman" pitchFamily="18" charset="0"/>
              </a:rPr>
              <a:t> </a:t>
            </a:r>
            <a:r>
              <a:rPr lang="en-GB" sz="1800" b="1" i="1" dirty="0" err="1" smtClean="0">
                <a:latin typeface="Times New Roman" pitchFamily="18" charset="0"/>
                <a:cs typeface="Times New Roman" pitchFamily="18" charset="0"/>
              </a:rPr>
              <a:t>đổi</a:t>
            </a:r>
            <a:r>
              <a:rPr lang="en-GB" sz="1800" b="1" i="1" dirty="0" smtClean="0">
                <a:latin typeface="Times New Roman" pitchFamily="18" charset="0"/>
                <a:cs typeface="Times New Roman" pitchFamily="18" charset="0"/>
              </a:rPr>
              <a:t>)</a:t>
            </a:r>
            <a:br>
              <a:rPr lang="en-GB" sz="1800" b="1" i="1" dirty="0" smtClean="0">
                <a:latin typeface="Times New Roman" pitchFamily="18" charset="0"/>
                <a:cs typeface="Times New Roman" pitchFamily="18" charset="0"/>
              </a:rPr>
            </a:br>
            <a:r>
              <a:rPr lang="en-US" sz="1800" dirty="0" smtClean="0">
                <a:solidFill>
                  <a:srgbClr val="FF0000"/>
                </a:solidFill>
                <a:latin typeface="Times New Roman" pitchFamily="18" charset="0"/>
                <a:cs typeface="Times New Roman" pitchFamily="18" charset="0"/>
              </a:rPr>
              <a:t>         </a:t>
            </a:r>
            <a:r>
              <a:rPr lang="en-GB" sz="1800" dirty="0" err="1" smtClean="0">
                <a:latin typeface="Times New Roman" pitchFamily="18" charset="0"/>
                <a:cs typeface="Times New Roman" pitchFamily="18" charset="0"/>
              </a:rPr>
              <a:t>Luật</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Phòng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chống</a:t>
            </a:r>
            <a:r>
              <a:rPr lang="en-GB"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bạo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gia</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đình</a:t>
            </a:r>
            <a:r>
              <a:rPr lang="en-US" sz="1800" dirty="0" smtClean="0">
                <a:latin typeface="Times New Roman" pitchFamily="18" charset="0"/>
                <a:cs typeface="Times New Roman" pitchFamily="18" charset="0"/>
              </a:rPr>
              <a:t> </a:t>
            </a:r>
            <a:r>
              <a:rPr lang="en-GB" sz="1800" dirty="0" smtClean="0">
                <a:latin typeface="Times New Roman" pitchFamily="18" charset="0"/>
                <a:cs typeface="Times New Roman" pitchFamily="18" charset="0"/>
              </a:rPr>
              <a:t>(</a:t>
            </a:r>
            <a:r>
              <a:rPr lang="en-GB" sz="1800" dirty="0" err="1" smtClean="0">
                <a:latin typeface="Times New Roman" pitchFamily="18" charset="0"/>
                <a:cs typeface="Times New Roman" pitchFamily="18" charset="0"/>
              </a:rPr>
              <a:t>sửa</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đổi</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hướng</a:t>
            </a:r>
            <a:r>
              <a:rPr lang="en-GB" sz="1800" dirty="0" smtClean="0">
                <a:latin typeface="Times New Roman" pitchFamily="18" charset="0"/>
                <a:cs typeface="Times New Roman" pitchFamily="18" charset="0"/>
              </a:rPr>
              <a:t> </a:t>
            </a:r>
            <a:r>
              <a:rPr lang="en-GB" sz="1800" dirty="0" err="1" smtClean="0">
                <a:latin typeface="Times New Roman" pitchFamily="18" charset="0"/>
                <a:cs typeface="Times New Roman" pitchFamily="18" charset="0"/>
              </a:rPr>
              <a:t>tới</a:t>
            </a:r>
            <a:r>
              <a:rPr lang="vi-VN" sz="1800" dirty="0" smtClean="0">
                <a:latin typeface="Times New Roman" pitchFamily="18" charset="0"/>
                <a:cs typeface="Times New Roman" pitchFamily="18" charset="0"/>
              </a:rPr>
              <a:t> hoàn thiện thể chế </a:t>
            </a:r>
            <a:r>
              <a:rPr lang="en-US"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về </a:t>
            </a:r>
            <a:r>
              <a:rPr lang="en-US" sz="1800" dirty="0" err="1" smtClean="0">
                <a:latin typeface="Times New Roman" pitchFamily="18" charset="0"/>
                <a:cs typeface="Times New Roman" pitchFamily="18" charset="0"/>
              </a:rPr>
              <a:t>công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tác</a:t>
            </a:r>
            <a:r>
              <a:rPr lang="en-US" sz="1800"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phòng, chống bạo lực gia đình theo hướng tăng cường các biện pháp bảo vệ quyền con người theo Hiến pháp năm 2013; </a:t>
            </a:r>
            <a:r>
              <a:rPr lang="en-US" sz="1800" dirty="0" smtClean="0">
                <a:latin typeface="Times New Roman" pitchFamily="18" charset="0"/>
                <a:cs typeface="Times New Roman" pitchFamily="18" charset="0"/>
              </a:rPr>
              <a:t>n</a:t>
            </a:r>
            <a:r>
              <a:rPr lang="vi-VN" sz="1800" dirty="0" smtClean="0">
                <a:latin typeface="Times New Roman" pitchFamily="18" charset="0"/>
                <a:cs typeface="Times New Roman" pitchFamily="18" charset="0"/>
              </a:rPr>
              <a:t>âng cao hiệu lực, hiệu quả của các thiết chế nhà nước, xã hội cũng như vai trò của gia đình về lĩnh vực này, góp phần gìn giữ các giá trị văn hóa truyền thống tốt đẹp của gia đình, dân tộc, thúc đẩy phát triển kinh tế - xã hội của đất nước trong tình hình mới.</a:t>
            </a:r>
            <a:endParaRPr lang="en-US" sz="1800" dirty="0"/>
          </a:p>
        </p:txBody>
      </p:sp>
      <p:pic>
        <p:nvPicPr>
          <p:cNvPr id="4" name="Content Placeholder 3" descr="2.jpg"/>
          <p:cNvPicPr>
            <a:picLocks noGrp="1" noChangeAspect="1"/>
          </p:cNvPicPr>
          <p:nvPr>
            <p:ph idx="1"/>
          </p:nvPr>
        </p:nvPicPr>
        <p:blipFill>
          <a:blip r:embed="rId2"/>
          <a:stretch>
            <a:fillRect/>
          </a:stretch>
        </p:blipFill>
        <p:spPr>
          <a:xfrm>
            <a:off x="914400" y="2514600"/>
            <a:ext cx="6857999" cy="3428999"/>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00;g1b117fbd9ab_2_108"/>
          <p:cNvSpPr txBox="1"/>
          <p:nvPr/>
        </p:nvSpPr>
        <p:spPr>
          <a:xfrm>
            <a:off x="925187" y="709832"/>
            <a:ext cx="7750111" cy="646290"/>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00" tIns="45700" rIns="91400" bIns="45700" anchor="t" anchorCtr="0">
            <a:spAutoFit/>
          </a:bodyPr>
          <a:lstStyle/>
          <a:p>
            <a:pPr algn="just"/>
            <a:r>
              <a:rPr lang="en-GB" b="1" dirty="0" smtClean="0">
                <a:solidFill>
                  <a:schemeClr val="tx1"/>
                </a:solidFill>
                <a:latin typeface="Times New Roman" pitchFamily="18" charset="0"/>
                <a:cs typeface="Times New Roman" pitchFamily="18" charset="0"/>
              </a:rPr>
              <a:t>       4. </a:t>
            </a:r>
            <a:r>
              <a:rPr lang="en-GB" b="1" dirty="0" err="1">
                <a:solidFill>
                  <a:schemeClr val="tx1"/>
                </a:solidFill>
                <a:latin typeface="Times New Roman" pitchFamily="18" charset="0"/>
                <a:cs typeface="Times New Roman" pitchFamily="18" charset="0"/>
              </a:rPr>
              <a:t>Bố</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cục</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nội</a:t>
            </a:r>
            <a:r>
              <a:rPr lang="en-GB" b="1" dirty="0">
                <a:solidFill>
                  <a:schemeClr val="tx1"/>
                </a:solidFill>
                <a:latin typeface="Times New Roman" pitchFamily="18" charset="0"/>
                <a:cs typeface="Times New Roman" pitchFamily="18" charset="0"/>
              </a:rPr>
              <a:t> dung </a:t>
            </a:r>
            <a:r>
              <a:rPr lang="en-GB" b="1" dirty="0" err="1">
                <a:solidFill>
                  <a:schemeClr val="tx1"/>
                </a:solidFill>
                <a:latin typeface="Times New Roman" pitchFamily="18" charset="0"/>
                <a:cs typeface="Times New Roman" pitchFamily="18" charset="0"/>
              </a:rPr>
              <a:t>cơ</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bản</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của</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Luật</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Phòng</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chống</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bạo</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lực</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gia</a:t>
            </a:r>
            <a:r>
              <a:rPr lang="en-GB" b="1"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đình</a:t>
            </a:r>
            <a:r>
              <a:rPr lang="en-GB" b="1" i="1" dirty="0">
                <a:solidFill>
                  <a:schemeClr val="tx1"/>
                </a:solidFill>
                <a:latin typeface="Times New Roman" pitchFamily="18" charset="0"/>
                <a:cs typeface="Times New Roman" pitchFamily="18" charset="0"/>
              </a:rPr>
              <a:t> (</a:t>
            </a:r>
            <a:r>
              <a:rPr lang="en-GB" b="1" i="1" dirty="0" err="1">
                <a:solidFill>
                  <a:schemeClr val="tx1"/>
                </a:solidFill>
                <a:latin typeface="Times New Roman" pitchFamily="18" charset="0"/>
                <a:cs typeface="Times New Roman" pitchFamily="18" charset="0"/>
              </a:rPr>
              <a:t>sửa</a:t>
            </a:r>
            <a:r>
              <a:rPr lang="en-GB" b="1" i="1" dirty="0">
                <a:solidFill>
                  <a:schemeClr val="tx1"/>
                </a:solidFill>
                <a:latin typeface="Times New Roman" pitchFamily="18" charset="0"/>
                <a:cs typeface="Times New Roman" pitchFamily="18" charset="0"/>
              </a:rPr>
              <a:t> </a:t>
            </a:r>
            <a:r>
              <a:rPr lang="en-GB" b="1" i="1" dirty="0" err="1">
                <a:solidFill>
                  <a:schemeClr val="tx1"/>
                </a:solidFill>
                <a:latin typeface="Times New Roman" pitchFamily="18" charset="0"/>
                <a:cs typeface="Times New Roman" pitchFamily="18" charset="0"/>
              </a:rPr>
              <a:t>đổi</a:t>
            </a:r>
            <a:r>
              <a:rPr lang="en-GB" b="1" i="1" dirty="0">
                <a:solidFill>
                  <a:schemeClr val="tx1"/>
                </a:solidFill>
                <a:latin typeface="Times New Roman" pitchFamily="18" charset="0"/>
                <a:cs typeface="Times New Roman" pitchFamily="18" charset="0"/>
              </a:rPr>
              <a:t>)</a:t>
            </a:r>
            <a:r>
              <a:rPr lang="en-US" dirty="0">
                <a:solidFill>
                  <a:schemeClr val="tx1"/>
                </a:solidFill>
                <a:latin typeface="Times New Roman" pitchFamily="18" charset="0"/>
                <a:cs typeface="Times New Roman" pitchFamily="18" charset="0"/>
              </a:rPr>
              <a:t> </a:t>
            </a:r>
            <a:r>
              <a:rPr lang="en-GB" b="1" dirty="0" err="1">
                <a:solidFill>
                  <a:schemeClr val="tx1"/>
                </a:solidFill>
                <a:latin typeface="Times New Roman" pitchFamily="18" charset="0"/>
                <a:cs typeface="Times New Roman" pitchFamily="18" charset="0"/>
              </a:rPr>
              <a:t>Gồm</a:t>
            </a:r>
            <a:r>
              <a:rPr lang="en-GB" b="1" dirty="0">
                <a:solidFill>
                  <a:schemeClr val="tx1"/>
                </a:solidFill>
                <a:latin typeface="Times New Roman" pitchFamily="18" charset="0"/>
                <a:cs typeface="Times New Roman" pitchFamily="18" charset="0"/>
              </a:rPr>
              <a:t> 6 </a:t>
            </a:r>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56 </a:t>
            </a:r>
            <a:r>
              <a:rPr lang="en-GB" b="1" dirty="0" err="1">
                <a:solidFill>
                  <a:schemeClr val="tx1"/>
                </a:solidFill>
                <a:latin typeface="Times New Roman" pitchFamily="18" charset="0"/>
                <a:cs typeface="Times New Roman" pitchFamily="18" charset="0"/>
              </a:rPr>
              <a:t>Điều</a:t>
            </a:r>
            <a:r>
              <a:rPr lang="en-GB" b="1" dirty="0">
                <a:solidFill>
                  <a:schemeClr val="tx1"/>
                </a:solidFill>
                <a:latin typeface="Times New Roman" pitchFamily="18" charset="0"/>
                <a:cs typeface="Times New Roman" pitchFamily="18" charset="0"/>
              </a:rPr>
              <a:t>:</a:t>
            </a:r>
            <a:endParaRPr lang="en-US" b="1" dirty="0">
              <a:solidFill>
                <a:schemeClr val="tx1"/>
              </a:solidFill>
              <a:latin typeface="Helvetica Neue"/>
              <a:ea typeface="Helvetica Neue"/>
              <a:cs typeface="Helvetica Neue"/>
              <a:sym typeface="Helvetica Neue"/>
            </a:endParaRPr>
          </a:p>
        </p:txBody>
      </p:sp>
      <p:sp>
        <p:nvSpPr>
          <p:cNvPr id="5" name="Right Arrow 4"/>
          <p:cNvSpPr/>
          <p:nvPr/>
        </p:nvSpPr>
        <p:spPr>
          <a:xfrm>
            <a:off x="935250" y="1829546"/>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437736" y="1785003"/>
            <a:ext cx="7239000" cy="3429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Những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quy</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định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chung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gồm</a:t>
            </a:r>
            <a:r>
              <a:rPr lang="en-GB" dirty="0">
                <a:solidFill>
                  <a:schemeClr val="tx1"/>
                </a:solidFill>
                <a:latin typeface="Times New Roman" pitchFamily="18" charset="0"/>
                <a:cs typeface="Times New Roman" pitchFamily="18" charset="0"/>
              </a:rPr>
              <a:t> 12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a:t>
            </a:r>
            <a:r>
              <a:rPr lang="en-GB" i="1" dirty="0" smtClean="0">
                <a:solidFill>
                  <a:schemeClr val="tx1"/>
                </a:solidFill>
                <a:latin typeface="Times New Roman" pitchFamily="18" charset="0"/>
                <a:cs typeface="Times New Roman" pitchFamily="18" charset="0"/>
              </a:rPr>
              <a:t>1 -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12</a:t>
            </a:r>
            <a:r>
              <a:rPr lang="en-GB" dirty="0">
                <a:solidFill>
                  <a:schemeClr val="tx1"/>
                </a:solidFill>
                <a:latin typeface="Times New Roman" pitchFamily="18" charset="0"/>
                <a:cs typeface="Times New Roman" pitchFamily="18" charset="0"/>
              </a:rPr>
              <a:t>);</a:t>
            </a:r>
            <a:endParaRPr lang="en-US" dirty="0">
              <a:solidFill>
                <a:schemeClr val="tx1"/>
              </a:solidFill>
            </a:endParaRPr>
          </a:p>
        </p:txBody>
      </p:sp>
      <p:sp>
        <p:nvSpPr>
          <p:cNvPr id="8" name="Right Arrow 7"/>
          <p:cNvSpPr/>
          <p:nvPr/>
        </p:nvSpPr>
        <p:spPr>
          <a:xfrm>
            <a:off x="951066" y="2408594"/>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436298" y="2362200"/>
            <a:ext cx="7239000" cy="3429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GB" b="1" kern="1100" dirty="0" err="1">
                <a:solidFill>
                  <a:schemeClr val="tx1"/>
                </a:solidFill>
                <a:latin typeface="Times New Roman" pitchFamily="18" charset="0"/>
                <a:cs typeface="Times New Roman" pitchFamily="18" charset="0"/>
              </a:rPr>
              <a:t>Chương</a:t>
            </a:r>
            <a:r>
              <a:rPr lang="en-GB" b="1" kern="1100" dirty="0">
                <a:solidFill>
                  <a:schemeClr val="tx1"/>
                </a:solidFill>
                <a:latin typeface="Times New Roman" pitchFamily="18" charset="0"/>
                <a:cs typeface="Times New Roman" pitchFamily="18" charset="0"/>
              </a:rPr>
              <a:t> II: </a:t>
            </a:r>
            <a:r>
              <a:rPr lang="en-GB" kern="1100" dirty="0" err="1">
                <a:solidFill>
                  <a:schemeClr val="tx1"/>
                </a:solidFill>
                <a:latin typeface="Times New Roman" pitchFamily="18" charset="0"/>
                <a:cs typeface="Times New Roman" pitchFamily="18" charset="0"/>
              </a:rPr>
              <a:t>Phòng</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ngừa</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bạo</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lực</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gia</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đình</a:t>
            </a:r>
            <a:r>
              <a:rPr lang="en-GB" kern="1100" dirty="0">
                <a:solidFill>
                  <a:schemeClr val="tx1"/>
                </a:solidFill>
                <a:latin typeface="Times New Roman" pitchFamily="18" charset="0"/>
                <a:cs typeface="Times New Roman" pitchFamily="18" charset="0"/>
              </a:rPr>
              <a:t> </a:t>
            </a:r>
            <a:r>
              <a:rPr lang="en-GB" kern="1100" dirty="0" err="1">
                <a:solidFill>
                  <a:schemeClr val="tx1"/>
                </a:solidFill>
                <a:latin typeface="Times New Roman" pitchFamily="18" charset="0"/>
                <a:cs typeface="Times New Roman" pitchFamily="18" charset="0"/>
              </a:rPr>
              <a:t>gồm</a:t>
            </a:r>
            <a:r>
              <a:rPr lang="en-GB" kern="1100" dirty="0">
                <a:solidFill>
                  <a:schemeClr val="tx1"/>
                </a:solidFill>
                <a:latin typeface="Times New Roman" pitchFamily="18" charset="0"/>
                <a:cs typeface="Times New Roman" pitchFamily="18" charset="0"/>
              </a:rPr>
              <a:t> 6 </a:t>
            </a:r>
            <a:r>
              <a:rPr lang="en-GB" kern="1100" dirty="0" err="1">
                <a:solidFill>
                  <a:schemeClr val="tx1"/>
                </a:solidFill>
                <a:latin typeface="Times New Roman" pitchFamily="18" charset="0"/>
                <a:cs typeface="Times New Roman" pitchFamily="18" charset="0"/>
              </a:rPr>
              <a:t>Điều</a:t>
            </a:r>
            <a:r>
              <a:rPr lang="en-GB" kern="1100" dirty="0">
                <a:solidFill>
                  <a:schemeClr val="tx1"/>
                </a:solidFill>
                <a:latin typeface="Times New Roman" pitchFamily="18" charset="0"/>
                <a:cs typeface="Times New Roman" pitchFamily="18" charset="0"/>
              </a:rPr>
              <a:t> (</a:t>
            </a:r>
            <a:r>
              <a:rPr lang="en-GB" i="1" kern="1100" dirty="0" err="1">
                <a:solidFill>
                  <a:schemeClr val="tx1"/>
                </a:solidFill>
                <a:latin typeface="Times New Roman" pitchFamily="18" charset="0"/>
                <a:cs typeface="Times New Roman" pitchFamily="18" charset="0"/>
              </a:rPr>
              <a:t>Điều</a:t>
            </a:r>
            <a:r>
              <a:rPr lang="en-GB" i="1" kern="1100" dirty="0">
                <a:solidFill>
                  <a:schemeClr val="tx1"/>
                </a:solidFill>
                <a:latin typeface="Times New Roman" pitchFamily="18" charset="0"/>
                <a:cs typeface="Times New Roman" pitchFamily="18" charset="0"/>
              </a:rPr>
              <a:t> 13 - </a:t>
            </a:r>
            <a:r>
              <a:rPr lang="en-GB" i="1" kern="1100" dirty="0" err="1">
                <a:solidFill>
                  <a:schemeClr val="tx1"/>
                </a:solidFill>
                <a:latin typeface="Times New Roman" pitchFamily="18" charset="0"/>
                <a:cs typeface="Times New Roman" pitchFamily="18" charset="0"/>
              </a:rPr>
              <a:t>Điều</a:t>
            </a:r>
            <a:r>
              <a:rPr lang="en-GB" i="1" kern="1100" dirty="0">
                <a:solidFill>
                  <a:schemeClr val="tx1"/>
                </a:solidFill>
                <a:latin typeface="Times New Roman" pitchFamily="18" charset="0"/>
                <a:cs typeface="Times New Roman" pitchFamily="18" charset="0"/>
              </a:rPr>
              <a:t> 18</a:t>
            </a:r>
            <a:r>
              <a:rPr lang="en-GB" kern="1100" dirty="0">
                <a:solidFill>
                  <a:schemeClr val="tx1"/>
                </a:solidFill>
                <a:latin typeface="Times New Roman" pitchFamily="18" charset="0"/>
                <a:cs typeface="Times New Roman" pitchFamily="18" charset="0"/>
              </a:rPr>
              <a:t>);</a:t>
            </a:r>
            <a:endParaRPr lang="en-US" dirty="0">
              <a:solidFill>
                <a:schemeClr val="tx1"/>
              </a:solidFill>
            </a:endParaRPr>
          </a:p>
        </p:txBody>
      </p:sp>
      <p:sp>
        <p:nvSpPr>
          <p:cNvPr id="10" name="Right Arrow 9"/>
          <p:cNvSpPr/>
          <p:nvPr/>
        </p:nvSpPr>
        <p:spPr>
          <a:xfrm>
            <a:off x="925187" y="3159811"/>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437736" y="2987283"/>
            <a:ext cx="7239000" cy="6146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III: </a:t>
            </a:r>
            <a:r>
              <a:rPr lang="en-GB" dirty="0" err="1">
                <a:solidFill>
                  <a:schemeClr val="tx1"/>
                </a:solidFill>
                <a:latin typeface="Times New Roman" pitchFamily="18" charset="0"/>
                <a:cs typeface="Times New Roman" pitchFamily="18" charset="0"/>
              </a:rPr>
              <a:t>Bảo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vệ</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hỗ</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trợ</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xử</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lý</a:t>
            </a:r>
            <a:r>
              <a:rPr lang="en-GB" dirty="0">
                <a:solidFill>
                  <a:schemeClr val="tx1"/>
                </a:solidFill>
                <a:latin typeface="Times New Roman" pitchFamily="18" charset="0"/>
                <a:cs typeface="Times New Roman" pitchFamily="18" charset="0"/>
              </a:rPr>
              <a:t> vi </a:t>
            </a:r>
            <a:r>
              <a:rPr lang="en-GB" dirty="0" err="1">
                <a:solidFill>
                  <a:schemeClr val="tx1"/>
                </a:solidFill>
                <a:latin typeface="Times New Roman" pitchFamily="18" charset="0"/>
                <a:cs typeface="Times New Roman" pitchFamily="18" charset="0"/>
              </a:rPr>
              <a:t>phạm</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trong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phòng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chống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bạo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lực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đình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gồm</a:t>
            </a:r>
            <a:r>
              <a:rPr lang="en-GB" dirty="0">
                <a:solidFill>
                  <a:schemeClr val="tx1"/>
                </a:solidFill>
                <a:latin typeface="Times New Roman" pitchFamily="18" charset="0"/>
                <a:cs typeface="Times New Roman" pitchFamily="18" charset="0"/>
              </a:rPr>
              <a:t> 22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19 -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41</a:t>
            </a:r>
            <a:r>
              <a:rPr lang="en-GB" dirty="0">
                <a:solidFill>
                  <a:schemeClr val="tx1"/>
                </a:solidFill>
                <a:latin typeface="Times New Roman" pitchFamily="18" charset="0"/>
                <a:cs typeface="Times New Roman" pitchFamily="18" charset="0"/>
              </a:rPr>
              <a:t>);</a:t>
            </a:r>
            <a:endParaRPr lang="en-US" dirty="0">
              <a:solidFill>
                <a:schemeClr val="tx1"/>
              </a:solidFill>
            </a:endParaRPr>
          </a:p>
        </p:txBody>
      </p:sp>
      <p:sp>
        <p:nvSpPr>
          <p:cNvPr id="18" name="Right Arrow 17"/>
          <p:cNvSpPr/>
          <p:nvPr/>
        </p:nvSpPr>
        <p:spPr>
          <a:xfrm>
            <a:off x="978383" y="404006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437736" y="3868615"/>
            <a:ext cx="7239000" cy="5715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IV: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kiện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bảo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đảm</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phòng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chống</a:t>
            </a:r>
            <a:r>
              <a:rPr lang="en-GB"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BLGĐ</a:t>
            </a:r>
            <a:r>
              <a:rPr lang="en-US"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gồm</a:t>
            </a:r>
            <a:r>
              <a:rPr lang="en-GB" dirty="0">
                <a:solidFill>
                  <a:schemeClr val="tx1"/>
                </a:solidFill>
                <a:latin typeface="Times New Roman" pitchFamily="18" charset="0"/>
                <a:cs typeface="Times New Roman" pitchFamily="18" charset="0"/>
              </a:rPr>
              <a:t> 4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42 -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45</a:t>
            </a:r>
            <a:r>
              <a:rPr lang="en-GB" dirty="0">
                <a:solidFill>
                  <a:schemeClr val="tx1"/>
                </a:solidFill>
                <a:latin typeface="Times New Roman" pitchFamily="18" charset="0"/>
                <a:cs typeface="Times New Roman" pitchFamily="18" charset="0"/>
              </a:rPr>
              <a:t>);</a:t>
            </a:r>
            <a:endParaRPr lang="en-US" dirty="0">
              <a:solidFill>
                <a:schemeClr val="tx1"/>
              </a:solidFill>
            </a:endParaRPr>
          </a:p>
        </p:txBody>
      </p:sp>
      <p:sp>
        <p:nvSpPr>
          <p:cNvPr id="20" name="Right Arrow 19"/>
          <p:cNvSpPr/>
          <p:nvPr/>
        </p:nvSpPr>
        <p:spPr>
          <a:xfrm>
            <a:off x="992769" y="4749947"/>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467928" y="4597547"/>
            <a:ext cx="7239000" cy="5334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V: </a:t>
            </a:r>
            <a:r>
              <a:rPr lang="en-GB" dirty="0" err="1">
                <a:solidFill>
                  <a:schemeClr val="tx1"/>
                </a:solidFill>
                <a:latin typeface="Times New Roman" pitchFamily="18" charset="0"/>
                <a:cs typeface="Times New Roman" pitchFamily="18" charset="0"/>
              </a:rPr>
              <a:t>Quản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lý</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Nhà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nước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trách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nhiệm</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của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cơ</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quan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tổ</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chức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về</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phòng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chống</a:t>
            </a:r>
            <a:r>
              <a:rPr lang="en-GB"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BLGĐ</a:t>
            </a:r>
            <a:r>
              <a:rPr lang="en-US"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gồm</a:t>
            </a:r>
            <a:r>
              <a:rPr lang="en-GB" dirty="0">
                <a:solidFill>
                  <a:schemeClr val="tx1"/>
                </a:solidFill>
                <a:latin typeface="Times New Roman" pitchFamily="18" charset="0"/>
                <a:cs typeface="Times New Roman" pitchFamily="18" charset="0"/>
              </a:rPr>
              <a:t> 9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46 -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54);</a:t>
            </a:r>
            <a:endParaRPr lang="en-US" dirty="0">
              <a:solidFill>
                <a:schemeClr val="tx1"/>
              </a:solidFill>
            </a:endParaRPr>
          </a:p>
        </p:txBody>
      </p:sp>
      <p:sp>
        <p:nvSpPr>
          <p:cNvPr id="22" name="Right Arrow 21"/>
          <p:cNvSpPr/>
          <p:nvPr/>
        </p:nvSpPr>
        <p:spPr>
          <a:xfrm>
            <a:off x="978383" y="541166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465053" y="5354515"/>
            <a:ext cx="7239000" cy="3429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GB" b="1" dirty="0" err="1">
                <a:solidFill>
                  <a:schemeClr val="tx1"/>
                </a:solidFill>
                <a:latin typeface="Times New Roman" pitchFamily="18" charset="0"/>
                <a:cs typeface="Times New Roman" pitchFamily="18" charset="0"/>
              </a:rPr>
              <a:t>Chương</a:t>
            </a:r>
            <a:r>
              <a:rPr lang="en-GB" b="1" dirty="0">
                <a:solidFill>
                  <a:schemeClr val="tx1"/>
                </a:solidFill>
                <a:latin typeface="Times New Roman" pitchFamily="18" charset="0"/>
                <a:cs typeface="Times New Roman" pitchFamily="18" charset="0"/>
              </a:rPr>
              <a:t> VI: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khoản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thi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hành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gồm</a:t>
            </a:r>
            <a:r>
              <a:rPr lang="en-GB" dirty="0">
                <a:solidFill>
                  <a:schemeClr val="tx1"/>
                </a:solidFill>
                <a:latin typeface="Times New Roman" pitchFamily="18" charset="0"/>
                <a:cs typeface="Times New Roman" pitchFamily="18" charset="0"/>
              </a:rPr>
              <a:t> 2 </a:t>
            </a:r>
            <a:r>
              <a:rPr lang="en-GB" dirty="0" err="1">
                <a:solidFill>
                  <a:schemeClr val="tx1"/>
                </a:solidFill>
                <a:latin typeface="Times New Roman" pitchFamily="18" charset="0"/>
                <a:cs typeface="Times New Roman" pitchFamily="18" charset="0"/>
              </a:rPr>
              <a:t>Điều</a:t>
            </a:r>
            <a:r>
              <a:rPr lang="en-GB" dirty="0">
                <a:solidFill>
                  <a:schemeClr val="tx1"/>
                </a:solidFill>
                <a:latin typeface="Times New Roman" pitchFamily="18" charset="0"/>
                <a:cs typeface="Times New Roman" pitchFamily="18" charset="0"/>
              </a:rPr>
              <a:t>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55 - </a:t>
            </a:r>
            <a:r>
              <a:rPr lang="en-GB" i="1" dirty="0" err="1">
                <a:solidFill>
                  <a:schemeClr val="tx1"/>
                </a:solidFill>
                <a:latin typeface="Times New Roman" pitchFamily="18" charset="0"/>
                <a:cs typeface="Times New Roman" pitchFamily="18" charset="0"/>
              </a:rPr>
              <a:t>Điều</a:t>
            </a:r>
            <a:r>
              <a:rPr lang="en-GB" i="1" dirty="0">
                <a:solidFill>
                  <a:schemeClr val="tx1"/>
                </a:solidFill>
                <a:latin typeface="Times New Roman" pitchFamily="18" charset="0"/>
                <a:cs typeface="Times New Roman" pitchFamily="18" charset="0"/>
              </a:rPr>
              <a:t> 56</a:t>
            </a:r>
            <a:r>
              <a:rPr lang="en-GB" dirty="0">
                <a:solidFill>
                  <a:schemeClr val="tx1"/>
                </a:solidFill>
                <a:latin typeface="Times New Roman" pitchFamily="18" charset="0"/>
                <a:cs typeface="Times New Roman" pitchFamily="18" charset="0"/>
              </a:rPr>
              <a:t>).</a:t>
            </a:r>
            <a:endParaRPr lang="en-US" dirty="0">
              <a:solidFill>
                <a:schemeClr val="tx1"/>
              </a:solidFill>
            </a:endParaRPr>
          </a:p>
        </p:txBody>
      </p:sp>
      <p:pic>
        <p:nvPicPr>
          <p:cNvPr id="17" name="Google Shape;213;g1b117fbd9ab_2_108"/>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500" fill="hold"/>
                                        <p:tgtEl>
                                          <p:spTgt spid="21"/>
                                        </p:tgtEl>
                                        <p:attrNameLst>
                                          <p:attrName>ppt_x</p:attrName>
                                        </p:attrNameLst>
                                      </p:cBhvr>
                                      <p:tavLst>
                                        <p:tav tm="0">
                                          <p:val>
                                            <p:strVal val="#ppt_x"/>
                                          </p:val>
                                        </p:tav>
                                        <p:tav tm="100000">
                                          <p:val>
                                            <p:strVal val="#ppt_x"/>
                                          </p:val>
                                        </p:tav>
                                      </p:tavLst>
                                    </p:anim>
                                    <p:anim calcmode="lin" valueType="num">
                                      <p:cBhvr additive="base">
                                        <p:cTn id="6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ppt_x"/>
                                          </p:val>
                                        </p:tav>
                                        <p:tav tm="100000">
                                          <p:val>
                                            <p:strVal val="#ppt_x"/>
                                          </p:val>
                                        </p:tav>
                                      </p:tavLst>
                                    </p:anim>
                                    <p:anim calcmode="lin" valueType="num">
                                      <p:cBhvr additive="base">
                                        <p:cTn id="7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p:val>
                                            <p:strVal val="#ppt_x"/>
                                          </p:val>
                                        </p:tav>
                                        <p:tav tm="100000">
                                          <p:val>
                                            <p:strVal val="#ppt_x"/>
                                          </p:val>
                                        </p:tav>
                                      </p:tavLst>
                                    </p:anim>
                                    <p:anim calcmode="lin" valueType="num">
                                      <p:cBhvr additive="base">
                                        <p:cTn id="8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8" grpId="0" animBg="1"/>
      <p:bldP spid="19"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noAutofit/>
          </a:bodyPr>
          <a:lstStyle/>
          <a:p>
            <a:pPr lvl="0" indent="432000" algn="l">
              <a:lnSpc>
                <a:spcPts val="2160"/>
              </a:lnSpc>
              <a:spcBef>
                <a:spcPts val="600"/>
              </a:spcBef>
              <a:spcAft>
                <a:spcPts val="600"/>
              </a:spcAft>
            </a:pPr>
            <a:r>
              <a:rPr lang="en-GB" sz="1800" b="1" dirty="0" smtClean="0">
                <a:latin typeface="Times New Roman" pitchFamily="18" charset="0"/>
                <a:cs typeface="Times New Roman" pitchFamily="18" charset="0"/>
              </a:rPr>
              <a:t>5. </a:t>
            </a:r>
            <a:r>
              <a:rPr lang="en-GB" sz="1800" b="1" dirty="0" err="1" smtClean="0">
                <a:latin typeface="Times New Roman" pitchFamily="18" charset="0"/>
                <a:cs typeface="Times New Roman" pitchFamily="18" charset="0"/>
              </a:rPr>
              <a:t>Phạm</a:t>
            </a:r>
            <a:r>
              <a:rPr lang="en-GB" sz="1800" b="1" dirty="0" smtClean="0">
                <a:latin typeface="Times New Roman" pitchFamily="18" charset="0"/>
                <a:cs typeface="Times New Roman" pitchFamily="18" charset="0"/>
              </a:rPr>
              <a:t> vi </a:t>
            </a:r>
            <a:r>
              <a:rPr lang="en-GB" sz="1800" b="1" dirty="0" err="1" smtClean="0">
                <a:latin typeface="Times New Roman" pitchFamily="18" charset="0"/>
                <a:cs typeface="Times New Roman" pitchFamily="18" charset="0"/>
              </a:rPr>
              <a:t>điều</a:t>
            </a:r>
            <a:r>
              <a:rPr lang="en-GB" sz="1800" b="1" dirty="0" smtClean="0">
                <a:latin typeface="Times New Roman" pitchFamily="18" charset="0"/>
                <a:cs typeface="Times New Roman" pitchFamily="18" charset="0"/>
              </a:rPr>
              <a:t> </a:t>
            </a:r>
            <a:r>
              <a:rPr lang="en-GB" sz="1800" b="1" dirty="0" err="1" smtClean="0">
                <a:latin typeface="Times New Roman" pitchFamily="18" charset="0"/>
                <a:cs typeface="Times New Roman" pitchFamily="18" charset="0"/>
              </a:rPr>
              <a:t>chỉnh</a:t>
            </a:r>
            <a:r>
              <a:rPr lang="en-GB" sz="1800" b="1" dirty="0" smtClean="0">
                <a:latin typeface="Times New Roman" pitchFamily="18" charset="0"/>
                <a:cs typeface="Times New Roman" pitchFamily="18" charset="0"/>
              </a:rPr>
              <a:t/>
            </a:r>
            <a:br>
              <a:rPr lang="en-GB" sz="1800" b="1" dirty="0" smtClean="0">
                <a:latin typeface="Times New Roman" pitchFamily="18" charset="0"/>
                <a:cs typeface="Times New Roman" pitchFamily="18" charset="0"/>
              </a:rPr>
            </a:br>
            <a:r>
              <a:rPr lang="en-GB" sz="1800" b="1" dirty="0" smtClean="0">
                <a:latin typeface="Times New Roman" pitchFamily="18" charset="0"/>
                <a:cs typeface="Times New Roman" pitchFamily="18" charset="0"/>
              </a:rPr>
              <a:t>       </a:t>
            </a:r>
            <a:r>
              <a:rPr lang="vi-VN" sz="1800" dirty="0" smtClean="0">
                <a:latin typeface="Times New Roman" pitchFamily="18" charset="0"/>
                <a:cs typeface="Times New Roman" pitchFamily="18" charset="0"/>
              </a:rPr>
              <a:t>Luật này quy định về phòng ngừa, ngăn chặn, bảo vệ, hỗ trợ, xử lý vi phạm trong phòng, chống BLGĐ; điều kiện bảo đảm phòng, chống BLGĐ; quản lý nhà nước và trách nhiệm của cơ quan, tổ chức, gia đình, cá nhân trong phòng, chống BLGĐ</a:t>
            </a:r>
            <a:r>
              <a:rPr lang="en-US" sz="1800" b="1" i="1" dirty="0" smtClean="0">
                <a:latin typeface="Times New Roman" pitchFamily="18" charset="0"/>
                <a:cs typeface="Times New Roman" pitchFamily="18" charset="0"/>
              </a:rPr>
              <a:t/>
            </a:r>
            <a:br>
              <a:rPr lang="en-US" sz="1800" b="1" i="1" dirty="0" smtClean="0">
                <a:latin typeface="Times New Roman" pitchFamily="18" charset="0"/>
                <a:cs typeface="Times New Roman" pitchFamily="18" charset="0"/>
              </a:rPr>
            </a:br>
            <a:endParaRPr lang="en-US" sz="1800" dirty="0">
              <a:latin typeface="Times New Roman" pitchFamily="18" charset="0"/>
              <a:cs typeface="Times New Roman" pitchFamily="18" charset="0"/>
            </a:endParaRPr>
          </a:p>
        </p:txBody>
      </p:sp>
      <p:pic>
        <p:nvPicPr>
          <p:cNvPr id="4" name="Content Placeholder 3" descr="anh.jpg"/>
          <p:cNvPicPr>
            <a:picLocks noGrp="1" noChangeAspect="1"/>
          </p:cNvPicPr>
          <p:nvPr>
            <p:ph idx="1"/>
          </p:nvPr>
        </p:nvPicPr>
        <p:blipFill>
          <a:blip r:embed="rId2"/>
          <a:stretch>
            <a:fillRect/>
          </a:stretch>
        </p:blipFill>
        <p:spPr>
          <a:xfrm>
            <a:off x="457200" y="2133600"/>
            <a:ext cx="8153400" cy="40386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685800"/>
            <a:ext cx="7543800" cy="4419600"/>
          </a:xfrm>
        </p:spPr>
        <p:txBody>
          <a:bodyPr>
            <a:normAutofit/>
          </a:bodyPr>
          <a:lstStyle/>
          <a:p>
            <a:pPr marL="0" indent="432000">
              <a:lnSpc>
                <a:spcPts val="2160"/>
              </a:lnSpc>
              <a:spcBef>
                <a:spcPts val="600"/>
              </a:spcBef>
              <a:spcAft>
                <a:spcPts val="600"/>
              </a:spcAft>
              <a:buNone/>
            </a:pPr>
            <a:r>
              <a:rPr lang="en-GB" sz="1600" b="1" dirty="0" smtClean="0">
                <a:latin typeface="Times New Roman" pitchFamily="18" charset="0"/>
                <a:cs typeface="Times New Roman" pitchFamily="18" charset="0"/>
              </a:rPr>
              <a:t>II. </a:t>
            </a:r>
            <a:r>
              <a:rPr lang="en-GB" sz="1600" b="1" dirty="0" err="1" smtClean="0">
                <a:latin typeface="Times New Roman" pitchFamily="18" charset="0"/>
                <a:cs typeface="Times New Roman" pitchFamily="18" charset="0"/>
              </a:rPr>
              <a:t>NỘI</a:t>
            </a:r>
            <a:r>
              <a:rPr lang="en-GB" sz="1600" b="1" dirty="0" smtClean="0">
                <a:latin typeface="Times New Roman" pitchFamily="18" charset="0"/>
                <a:cs typeface="Times New Roman" pitchFamily="18" charset="0"/>
              </a:rPr>
              <a:t> DUNG </a:t>
            </a:r>
            <a:r>
              <a:rPr lang="en-GB" sz="1600" b="1" dirty="0" err="1" smtClean="0">
                <a:latin typeface="Times New Roman" pitchFamily="18" charset="0"/>
                <a:cs typeface="Times New Roman" pitchFamily="18" charset="0"/>
              </a:rPr>
              <a:t>CƠ</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BẢN</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CỦA</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LUẬT</a:t>
            </a:r>
            <a:r>
              <a:rPr lang="en-GB" sz="1600" b="1" dirty="0" smtClean="0">
                <a:latin typeface="Times New Roman" pitchFamily="18" charset="0"/>
                <a:cs typeface="Times New Roman" pitchFamily="18" charset="0"/>
              </a:rPr>
              <a:t> </a:t>
            </a:r>
            <a:r>
              <a:rPr lang="en-GB" sz="1600" b="1" dirty="0" err="1" smtClean="0">
                <a:latin typeface="Times New Roman" pitchFamily="18" charset="0"/>
                <a:cs typeface="Times New Roman" pitchFamily="18" charset="0"/>
              </a:rPr>
              <a:t>PCBLGĐ</a:t>
            </a:r>
            <a:r>
              <a:rPr lang="en-GB" sz="1600" b="1" dirty="0" smtClean="0">
                <a:latin typeface="Times New Roman" pitchFamily="18" charset="0"/>
                <a:cs typeface="Times New Roman" pitchFamily="18" charset="0"/>
              </a:rPr>
              <a:t> </a:t>
            </a:r>
            <a:r>
              <a:rPr lang="en-GB" sz="1600" b="1" i="1" dirty="0" smtClean="0">
                <a:latin typeface="Times New Roman" pitchFamily="18" charset="0"/>
                <a:cs typeface="Times New Roman" pitchFamily="18" charset="0"/>
              </a:rPr>
              <a:t>(</a:t>
            </a:r>
            <a:r>
              <a:rPr lang="en-GB" sz="1600" b="1" i="1" dirty="0" err="1" smtClean="0">
                <a:latin typeface="Times New Roman" pitchFamily="18" charset="0"/>
                <a:cs typeface="Times New Roman" pitchFamily="18" charset="0"/>
              </a:rPr>
              <a:t>sửa</a:t>
            </a:r>
            <a:r>
              <a:rPr lang="en-GB" sz="1600" b="1" i="1" dirty="0" smtClean="0">
                <a:latin typeface="Times New Roman" pitchFamily="18" charset="0"/>
                <a:cs typeface="Times New Roman" pitchFamily="18" charset="0"/>
              </a:rPr>
              <a:t> </a:t>
            </a:r>
            <a:r>
              <a:rPr lang="en-GB" sz="1600" b="1" i="1" dirty="0" err="1" smtClean="0">
                <a:latin typeface="Times New Roman" pitchFamily="18" charset="0"/>
                <a:cs typeface="Times New Roman" pitchFamily="18" charset="0"/>
              </a:rPr>
              <a:t>đổi</a:t>
            </a:r>
            <a:r>
              <a:rPr lang="en-GB" sz="1600" b="1" i="1" dirty="0" smtClean="0">
                <a:latin typeface="Times New Roman" pitchFamily="18" charset="0"/>
                <a:cs typeface="Times New Roman" pitchFamily="18" charset="0"/>
              </a:rPr>
              <a:t>)</a:t>
            </a:r>
          </a:p>
          <a:p>
            <a:pPr marL="0" indent="432000" algn="just">
              <a:lnSpc>
                <a:spcPts val="2160"/>
              </a:lnSpc>
              <a:spcBef>
                <a:spcPts val="600"/>
              </a:spcBef>
              <a:spcAft>
                <a:spcPts val="600"/>
              </a:spcAft>
              <a:buNone/>
            </a:pPr>
            <a:r>
              <a:rPr lang="en-US" sz="1900" dirty="0" err="1" smtClean="0">
                <a:latin typeface="Times New Roman" pitchFamily="18" charset="0"/>
                <a:cs typeface="Times New Roman" pitchFamily="18" charset="0"/>
              </a:rPr>
              <a:t>Luật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Phòng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chống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bạo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lực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gia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đình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đáp</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ứng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yêu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cầu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phát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sinh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trong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thực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tiễn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và</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khắc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phục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những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bất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cập</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trong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quy</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định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của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Luật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Phòng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chống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bạo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lực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gia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đình</a:t>
            </a:r>
            <a:r>
              <a:rPr lang="en-US" sz="1900" b="1" i="1"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năm</a:t>
            </a:r>
            <a:r>
              <a:rPr lang="en-US" sz="1900" dirty="0" smtClean="0">
                <a:latin typeface="Times New Roman" pitchFamily="18" charset="0"/>
                <a:cs typeface="Times New Roman" pitchFamily="18" charset="0"/>
              </a:rPr>
              <a:t> 2007. </a:t>
            </a:r>
            <a:r>
              <a:rPr lang="en-US" sz="1900" dirty="0" err="1" smtClean="0">
                <a:latin typeface="Times New Roman" pitchFamily="18" charset="0"/>
                <a:cs typeface="Times New Roman" pitchFamily="18" charset="0"/>
              </a:rPr>
              <a:t>Luật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đã</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bám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sát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phương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pháp</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tiếp</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cận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quyền</a:t>
            </a:r>
            <a:r>
              <a:rPr lang="en-US" sz="1900" dirty="0" smtClean="0">
                <a:latin typeface="Times New Roman" pitchFamily="18" charset="0"/>
                <a:cs typeface="Times New Roman" pitchFamily="18" charset="0"/>
              </a:rPr>
              <a:t> con </a:t>
            </a:r>
            <a:r>
              <a:rPr lang="en-US" sz="1900" dirty="0" err="1" smtClean="0">
                <a:latin typeface="Times New Roman" pitchFamily="18" charset="0"/>
                <a:cs typeface="Times New Roman" pitchFamily="18" charset="0"/>
              </a:rPr>
              <a:t>người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bảo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đảm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quyền</a:t>
            </a:r>
            <a:r>
              <a:rPr lang="en-US" sz="1900" dirty="0" smtClean="0">
                <a:latin typeface="Times New Roman" pitchFamily="18" charset="0"/>
                <a:cs typeface="Times New Roman" pitchFamily="18" charset="0"/>
              </a:rPr>
              <a:t> con </a:t>
            </a:r>
            <a:r>
              <a:rPr lang="en-US" sz="1900" dirty="0" err="1" smtClean="0">
                <a:latin typeface="Times New Roman" pitchFamily="18" charset="0"/>
                <a:cs typeface="Times New Roman" pitchFamily="18" charset="0"/>
              </a:rPr>
              <a:t>người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đặc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biệt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là</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đối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tượng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đặc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thù</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như</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phụ</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nữ</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trẻ</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em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người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cao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tuổi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người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khuyết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tật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ưu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tiên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nguyện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vọng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chính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đáng</a:t>
            </a:r>
            <a:r>
              <a:rPr lang="en-US" sz="1900" dirty="0" smtClean="0">
                <a:latin typeface="Times New Roman" pitchFamily="18" charset="0"/>
                <a:cs typeface="Times New Roman" pitchFamily="18" charset="0"/>
              </a:rPr>
              <a:t>, </a:t>
            </a:r>
            <a:r>
              <a:rPr lang="en-GB" sz="1900" dirty="0" err="1" smtClean="0">
                <a:latin typeface="Times New Roman" pitchFamily="18" charset="0"/>
                <a:cs typeface="Times New Roman" pitchFamily="18" charset="0"/>
              </a:rPr>
              <a:t>sự</a:t>
            </a:r>
            <a:r>
              <a:rPr lang="en-GB" sz="1900" dirty="0" smtClean="0">
                <a:latin typeface="Times New Roman" pitchFamily="18" charset="0"/>
                <a:cs typeface="Times New Roman" pitchFamily="18" charset="0"/>
              </a:rPr>
              <a:t> an </a:t>
            </a:r>
            <a:r>
              <a:rPr lang="en-GB" sz="1900" dirty="0" err="1" smtClean="0">
                <a:latin typeface="Times New Roman" pitchFamily="18" charset="0"/>
                <a:cs typeface="Times New Roman" pitchFamily="18" charset="0"/>
              </a:rPr>
              <a:t>toàn</a:t>
            </a:r>
            <a:r>
              <a:rPr lang="en-GB" sz="1900" dirty="0" smtClean="0">
                <a:latin typeface="Times New Roman" pitchFamily="18" charset="0"/>
                <a:cs typeface="Times New Roman" pitchFamily="18" charset="0"/>
              </a:rPr>
              <a:t> </a:t>
            </a:r>
            <a:r>
              <a:rPr lang="en-GB" sz="1900" dirty="0" err="1" smtClean="0">
                <a:latin typeface="Times New Roman" pitchFamily="18" charset="0"/>
                <a:cs typeface="Times New Roman" pitchFamily="18" charset="0"/>
              </a:rPr>
              <a:t>là</a:t>
            </a:r>
            <a:r>
              <a:rPr lang="en-GB" sz="1900" dirty="0" smtClean="0">
                <a:latin typeface="Times New Roman" pitchFamily="18" charset="0"/>
                <a:cs typeface="Times New Roman" pitchFamily="18" charset="0"/>
              </a:rPr>
              <a:t> </a:t>
            </a:r>
            <a:r>
              <a:rPr lang="en-GB" sz="1900" dirty="0" err="1" smtClean="0">
                <a:latin typeface="Times New Roman" pitchFamily="18" charset="0"/>
                <a:cs typeface="Times New Roman" pitchFamily="18" charset="0"/>
              </a:rPr>
              <a:t>trên</a:t>
            </a:r>
            <a:r>
              <a:rPr lang="en-GB" sz="1900" dirty="0" smtClean="0">
                <a:latin typeface="Times New Roman" pitchFamily="18" charset="0"/>
                <a:cs typeface="Times New Roman" pitchFamily="18" charset="0"/>
              </a:rPr>
              <a:t> </a:t>
            </a:r>
            <a:r>
              <a:rPr lang="en-GB" sz="1900" dirty="0" err="1" smtClean="0">
                <a:latin typeface="Times New Roman" pitchFamily="18" charset="0"/>
                <a:cs typeface="Times New Roman" pitchFamily="18" charset="0"/>
              </a:rPr>
              <a:t>hết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của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người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bị</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BLGĐ</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đồng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thời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tôn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trọng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quyền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của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công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dân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khi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xử</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lý</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hành</a:t>
            </a:r>
            <a:r>
              <a:rPr lang="en-US" sz="1900" dirty="0" smtClean="0">
                <a:latin typeface="Times New Roman" pitchFamily="18" charset="0"/>
                <a:cs typeface="Times New Roman" pitchFamily="18" charset="0"/>
              </a:rPr>
              <a:t> vi vi </a:t>
            </a:r>
            <a:r>
              <a:rPr lang="en-US" sz="1900" dirty="0" err="1" smtClean="0">
                <a:latin typeface="Times New Roman" pitchFamily="18" charset="0"/>
                <a:cs typeface="Times New Roman" pitchFamily="18" charset="0"/>
              </a:rPr>
              <a:t>phạm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về</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BLGĐ</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yếu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tố</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về</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văn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hóa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gia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đình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đặc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điểm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tâm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lý</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của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nhóm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đối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tượng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và</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đặc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thù</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vùng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miền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dân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tộc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cũng</a:t>
            </a:r>
            <a:r>
              <a:rPr lang="en-US" sz="1900" dirty="0" smtClean="0">
                <a:latin typeface="Times New Roman" pitchFamily="18" charset="0"/>
                <a:cs typeface="Times New Roman" pitchFamily="18" charset="0"/>
              </a:rPr>
              <a:t> </a:t>
            </a:r>
            <a:r>
              <a:rPr lang="en-GB" sz="1900" dirty="0" err="1" smtClean="0">
                <a:latin typeface="Times New Roman" pitchFamily="18" charset="0"/>
                <a:cs typeface="Times New Roman" pitchFamily="18" charset="0"/>
              </a:rPr>
              <a:t>đã</a:t>
            </a:r>
            <a:r>
              <a:rPr lang="en-GB"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được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quan</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tâm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xem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xét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khi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thiết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kế</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các</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quy</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định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để</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bảo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đảm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tính</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hiệu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quả</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nghiêm</a:t>
            </a:r>
            <a:r>
              <a:rPr lang="en-US" sz="1900" dirty="0" smtClean="0">
                <a:latin typeface="Times New Roman" pitchFamily="18" charset="0"/>
                <a:cs typeface="Times New Roman" pitchFamily="18" charset="0"/>
              </a:rPr>
              <a:t> minh,</a:t>
            </a:r>
            <a:r>
              <a:rPr lang="vi-VN" sz="1900" dirty="0" smtClean="0">
                <a:latin typeface="Times New Roman" pitchFamily="18" charset="0"/>
                <a:cs typeface="Times New Roman" pitchFamily="18" charset="0"/>
              </a:rPr>
              <a:t> góp phần gìn giữ các giá trị văn hóa truyền thống tốt đẹp của gia đình, dân tộc, thúc đẩy phát triển kinh tế - xã hội của đất nước.</a:t>
            </a:r>
            <a:endParaRPr lang="en-US" sz="1900" dirty="0" smtClean="0">
              <a:latin typeface="Times New Roman" pitchFamily="18" charset="0"/>
              <a:cs typeface="Times New Roman" pitchFamily="18" charset="0"/>
            </a:endParaRPr>
          </a:p>
          <a:p>
            <a:pPr algn="just">
              <a:lnSpc>
                <a:spcPts val="3000"/>
              </a:lnSpc>
              <a:spcBef>
                <a:spcPts val="300"/>
              </a:spcBef>
              <a:spcAft>
                <a:spcPts val="300"/>
              </a:spcAft>
              <a:buNone/>
            </a:pPr>
            <a:endParaRPr lang="en-US" sz="1900" dirty="0" smtClean="0">
              <a:latin typeface="Times New Roman" pitchFamily="18" charset="0"/>
              <a:cs typeface="Times New Roman" pitchFamily="18" charset="0"/>
            </a:endParaRPr>
          </a:p>
        </p:txBody>
      </p:sp>
      <p:pic>
        <p:nvPicPr>
          <p:cNvPr id="4" name="Google Shape;213;g1b117fbd9ab_2_108">
            <a:extLst>
              <a:ext uri="{FF2B5EF4-FFF2-40B4-BE49-F238E27FC236}">
                <a16:creationId xmlns:a16="http://schemas.microsoft.com/office/drawing/2014/main" xmlns="" id="{129498A0-D9FF-A0BC-CD74-42BCF058DB36}"/>
              </a:ext>
            </a:extLst>
          </p:cNvPr>
          <p:cNvPicPr preferRelativeResize="0"/>
          <p:nvPr/>
        </p:nvPicPr>
        <p:blipFill rotWithShape="1">
          <a:blip r:embed="rId2">
            <a:alphaModFix/>
          </a:blip>
          <a:srcRect/>
          <a:stretch/>
        </p:blipFill>
        <p:spPr>
          <a:xfrm>
            <a:off x="0" y="6405212"/>
            <a:ext cx="6400800" cy="4527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ircle(in)">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1618</TotalTime>
  <Words>3731</Words>
  <Application>Microsoft Office PowerPoint</Application>
  <PresentationFormat>On-screen Show (4:3)</PresentationFormat>
  <Paragraphs>115</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PowerPoint Presentation</vt:lpstr>
      <vt:lpstr>Mặc dù đạt được một số kết quả tích cực, song tình trạng BLGĐ vẫn còn diễn biến phức tạp, khó lường. Theo kết quả điều tra quốc gia năm 2021, 32% phụ nữ bị chồng bạo lực thể xác hoặc bạo lực tình dục. 90,4% phụ nữ bị chồng bạo lực thể xác hoặc tình dục không tìm kiếm sự giúp đỡ, chỉ 4,8% tìm kiếm sự giúp đỡ của công an.  Không chỉ bạo lực gia đình với phụ nữ mà bạo lực gia đình với trẻ em, người già cũng diễn ra phổ biến và có nhiều vụ việc nghiêm trọng trong thời gian qua.</vt:lpstr>
      <vt:lpstr>PowerPoint Presentation</vt:lpstr>
      <vt:lpstr>PowerPoint Presentation</vt:lpstr>
      <vt:lpstr> 3. Mục tiêu của Luật Phòng, chống bạo lực gia đình (sửa đổi)          Luật Phòng, chống bạo lực gia đình (sửa đổi) hướng tới hoàn thiện thể chế  về công tác phòng, chống bạo lực gia đình theo hướng tăng cường các biện pháp bảo vệ quyền con người theo Hiến pháp năm 2013; nâng cao hiệu lực, hiệu quả của các thiết chế nhà nước, xã hội cũng như vai trò của gia đình về lĩnh vực này, góp phần gìn giữ các giá trị văn hóa truyền thống tốt đẹp của gia đình, dân tộc, thúc đẩy phát triển kinh tế - xã hội của đất nước trong tình hình mới.</vt:lpstr>
      <vt:lpstr>PowerPoint Presentation</vt:lpstr>
      <vt:lpstr>5. Phạm vi điều chỉnh        Luật này quy định về phòng ngừa, ngăn chặn, bảo vệ, hỗ trợ, xử lý vi phạm trong phòng, chống BLGĐ; điều kiện bảo đảm phòng, chống BLGĐ; quản lý nhà nước và trách nhiệm của cơ quan, tổ chức, gia đình, cá nhân trong phòng, chống BLGĐ </vt:lpstr>
      <vt:lpstr>PowerPoint Presentation</vt:lpstr>
      <vt:lpstr>        Chương I (Những quy định chung): Chương này quy định về phạm vi điều chỉnh, giải thích từ ngữ, hành vi BLGĐ; nguyên tắc phòng, chống BLGĐ; các hành vi bị nghiêm cấm trong phòng, chống BLGĐ; chính sách của Nhà nước về phòng, chống BLGĐ; tháng hành động quốc gia phòng, chống BLGĐ; hợp tác quốc tế về phòng, chống BLGĐ; quyền và trách nhiệm của người bị BLGĐ; trách nhiệm của người có hành vi BLGĐ; trách nhiệm của thành viên gia đình trong phòng, chống BLGĐ; quyền và trách nhiệm của cá nhân trong phòng, chống BLGĐ.</vt:lpstr>
      <vt:lpstr>   Chương II (Phòng ngừa BLGĐ): Chương này quy định về mục đích, yêu cầu trong thông tin, truyền thông, giáo dục; nội dung thông tin, truyền thông, giáo dục; hình thức thông tin, truyền thông, giáo dục; tư vấn về phòng, chống BLGĐ; hòa giải trong phòng, chống BLGĐ; chủ thể tiến hành hòa giải.</vt:lpstr>
      <vt:lpstr>PowerPoint Presentation</vt:lpstr>
      <vt:lpstr>Chương IV (Điều kiện bảo đảm phòng, chống BLGĐ): Chương này quy định về kinh phí phòng, chống BLGĐ; cơ sở dữ liệu về phòng, chống BLGĐ; phối hợp liên ngành về phòng, chống BLGĐ; bồi dưỡng kiến thức, kỹ năng tham gia phòng, chống BLGĐ.</vt:lpstr>
      <vt:lpstr>PowerPoint Presentation</vt:lpstr>
      <vt:lpstr>PowerPoint Presentation</vt:lpstr>
      <vt:lpstr>2. Bổ sung hành vi bạo lực gia đình         Luật PCBLGĐ năm 2007 quy định có 9 hành vi BLGĐ nhưng tại Điều 3 Luật PCBLGĐ (sửa đổi) năm 2022 đã tăng lên 16 hành vi. Theo đó sửa đổi, bổ sung (bổ sung mới 07 hành vi), cụ thể như sau: </vt:lpstr>
      <vt:lpstr>PowerPoint Presentation</vt:lpstr>
      <vt:lpstr>PowerPoint Presentation</vt:lpstr>
      <vt:lpstr>PowerPoint Presentation</vt:lpstr>
      <vt:lpstr>PowerPoint Presentation</vt:lpstr>
      <vt:lpstr>PowerPoint Presentation</vt:lpstr>
      <vt:lpstr>6. Bổ sung biện pháp ngăn chặn bạo lực gia đình, hỗ trợ người bị bạo lực gia đình         Điều 22 Luật 2022, bổ sung một số biện pháp ngăn chặn bạo lực gia đình, hỗ trợ người bị bạo lực gia đình so với Luật năm 2007 như sau: Yêu cầu người có hành vi bạo lực gia đình đến trụ sở Công an xã nơi xảy ra hành vi bạo lực gia đình; Bố trí nơi tạm lánh và hỗ trợ nhu cầu thiết yếu; Chăm sóc, điều trị người bị bạo lực gia đình; Trợ giúp pháp lý và tư vấn tâm lý, kỹ năng để ứng phó với hành vi bạo lực gia đình; Giáo dục, hỗ trợ chuyển đổi hành vi bạo lực gia đình; Góp ý, phê bình người có hành vi bạo lực gia đình trong cộng đồng dân cư; Thực hiện công việc phục vụ cộng đồng.</vt:lpstr>
      <vt:lpstr>            7. Người có hành vi bạo lực gia đình có thể phải thực hiện công việc phục vụ cộng đồng          Đây là một biện pháp ngăn chặn bạo lực gia đình, hỗ trợ người bị bạo lực gia đình mới được bổ sung:Theo Điều 33 Luật Phòng, chống bạo lực gia đình năm 2022 .Công việc phục vụ cộng đồng bao gồm:          a) Tham gia trồng, chăm sóc cây xanh ở khu vực công cộng; sửa chữa, làm sạch đường làng, ngõ xóm, đường phố, ngõ phố, nhà văn hóa, nhà sinh hoạt cộng đồng hoặc công trình công cộng khác;          b) Tham gia công việc khác nhằm cải thiện môi trường sống và cảnh quan của cộng đồng.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Hình ảnh: Ra mắt và Tập huấn cho Mô hình PCBLGĐ</vt:lpstr>
      <vt:lpstr>- Đã tổ chức 06 Hội thi cấp tỉnh trong đó: 05 Hội thi “Tìm hiểu pháp luật về Phòng, chống bạo lực gia đình” và 01 Hội thi “Câu lạc bộ Gia đình hạnh phúc”.         - Năm 2023 tổ chức 01 Cuộc thi trực tuyến “Tìm hiểu pháp luật về phòng, chống bạo lực gia đình” với 30.467 lượt  dự thi. Ban tổ chức đã trao giải thưởng cho 11 tập thể với cơ cấu giải như sau: 01 giải nhất; 02 giải nhì; 03 giải ba; 05 giải khuyến khích và 28 giải cho các cá nhân có kết quả cao nhất với cơ cấu giải như sau 01 giải nhất; 02 giải nhì; 05 giải ba; 20 giải khuyến khích.</vt:lpstr>
      <vt:lpstr>XIN TRÂN TRỌNG CẢM ƠN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dc:title>
  <dc:creator>ADMIN</dc:creator>
  <cp:lastModifiedBy>ADMIN</cp:lastModifiedBy>
  <cp:revision>416</cp:revision>
  <dcterms:created xsi:type="dcterms:W3CDTF">2023-08-23T08:01:53Z</dcterms:created>
  <dcterms:modified xsi:type="dcterms:W3CDTF">2023-09-25T10:07:58Z</dcterms:modified>
</cp:coreProperties>
</file>